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859" r:id="rId2"/>
    <p:sldId id="1140" r:id="rId3"/>
    <p:sldId id="1141" r:id="rId4"/>
    <p:sldId id="1166" r:id="rId5"/>
    <p:sldId id="1142" r:id="rId6"/>
    <p:sldId id="1143" r:id="rId7"/>
    <p:sldId id="1144" r:id="rId8"/>
    <p:sldId id="1145" r:id="rId9"/>
    <p:sldId id="1167" r:id="rId10"/>
    <p:sldId id="1146" r:id="rId11"/>
    <p:sldId id="1147" r:id="rId12"/>
    <p:sldId id="1168" r:id="rId13"/>
    <p:sldId id="1148" r:id="rId14"/>
    <p:sldId id="1149" r:id="rId15"/>
    <p:sldId id="1150" r:id="rId16"/>
    <p:sldId id="1151" r:id="rId17"/>
    <p:sldId id="1152" r:id="rId18"/>
    <p:sldId id="1169" r:id="rId19"/>
    <p:sldId id="1153" r:id="rId20"/>
    <p:sldId id="1170" r:id="rId21"/>
    <p:sldId id="1154" r:id="rId22"/>
    <p:sldId id="1171" r:id="rId23"/>
    <p:sldId id="1155" r:id="rId24"/>
    <p:sldId id="1156" r:id="rId25"/>
    <p:sldId id="1157" r:id="rId26"/>
    <p:sldId id="1160" r:id="rId27"/>
    <p:sldId id="1161" r:id="rId28"/>
    <p:sldId id="1172" r:id="rId29"/>
    <p:sldId id="1162" r:id="rId30"/>
    <p:sldId id="1174" r:id="rId31"/>
    <p:sldId id="1163" r:id="rId32"/>
    <p:sldId id="1175" r:id="rId33"/>
    <p:sldId id="1164" r:id="rId34"/>
    <p:sldId id="1165" r:id="rId35"/>
    <p:sldId id="1176" r:id="rId36"/>
    <p:sldId id="1158" r:id="rId3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第十六章  电压　电阻</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电阻</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69105"/>
            <a:ext cx="11494992"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两段材料相同、长度相等、横截面积不同的圆柱形导体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的横截面积大，它们的电阻关系是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；将它们串联在电路中，如图所示，则通过它们的电流关系是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思维拓展提优-24.eps" descr="id:2147498281;FounderCES"/>
          <p:cNvPicPr/>
          <p:nvPr/>
        </p:nvPicPr>
        <p:blipFill>
          <a:blip r:embed="rId2"/>
          <a:stretch>
            <a:fillRect/>
          </a:stretch>
        </p:blipFill>
        <p:spPr>
          <a:xfrm>
            <a:off x="349649" y="1468732"/>
            <a:ext cx="7545757" cy="562756"/>
          </a:xfrm>
          <a:prstGeom prst="rect">
            <a:avLst/>
          </a:prstGeom>
        </p:spPr>
      </p:pic>
      <p:pic>
        <p:nvPicPr>
          <p:cNvPr id="4" name="w137.jpg" descr="id:2147498274;FounderCES"/>
          <p:cNvPicPr/>
          <p:nvPr/>
        </p:nvPicPr>
        <p:blipFill>
          <a:blip r:embed="rId3"/>
          <a:stretch>
            <a:fillRect/>
          </a:stretch>
        </p:blipFill>
        <p:spPr>
          <a:xfrm>
            <a:off x="4871070" y="3861048"/>
            <a:ext cx="2232248" cy="824470"/>
          </a:xfrm>
          <a:prstGeom prst="rect">
            <a:avLst/>
          </a:prstGeom>
        </p:spPr>
      </p:pic>
      <p:sp>
        <p:nvSpPr>
          <p:cNvPr id="5" name="矩形 4"/>
          <p:cNvSpPr/>
          <p:nvPr/>
        </p:nvSpPr>
        <p:spPr>
          <a:xfrm>
            <a:off x="5318948" y="479696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3900462" y="2694172"/>
            <a:ext cx="494046" cy="461665"/>
          </a:xfrm>
          <a:prstGeom prst="rect">
            <a:avLst/>
          </a:prstGeom>
        </p:spPr>
        <p:txBody>
          <a:bodyPr wrap="none">
            <a:spAutoFit/>
          </a:bodyPr>
          <a:lstStyle/>
          <a:p>
            <a:r>
              <a:rPr lang="zh-CN" altLang="zh-CN" sz="2400">
                <a:cs typeface="Times New Roman" panose="02020603050405020304" pitchFamily="18" charset="0"/>
              </a:rPr>
              <a:t>＜</a:t>
            </a:r>
            <a:endParaRPr lang="zh-CN" altLang="en-US"/>
          </a:p>
        </p:txBody>
      </p:sp>
      <p:sp>
        <p:nvSpPr>
          <p:cNvPr id="7" name="矩形 6"/>
          <p:cNvSpPr/>
          <p:nvPr/>
        </p:nvSpPr>
        <p:spPr>
          <a:xfrm>
            <a:off x="1927368" y="3264948"/>
            <a:ext cx="494046" cy="461665"/>
          </a:xfrm>
          <a:prstGeom prst="rect">
            <a:avLst/>
          </a:prstGeom>
        </p:spPr>
        <p:txBody>
          <a:bodyPr wrap="none">
            <a:spAutoFit/>
          </a:bodyPr>
          <a:lstStyle/>
          <a:p>
            <a:r>
              <a:rPr lang="zh-CN" altLang="zh-CN" sz="2400">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广东珠海香洲区期中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）两个长方体金属导体，它们的材料相同且分布均匀，棱长分别为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电流分别沿题图甲、乙两种方式流过金属电阻时，其中电阻阻值较小的是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），这是因为该电阻的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较大和长度较小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若按照图丙的方式把两个金属块接在电源两端，则通过两金属块的电流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14.jpg" descr="id:2147498288;FounderCES"/>
          <p:cNvPicPr/>
          <p:nvPr/>
        </p:nvPicPr>
        <p:blipFill>
          <a:blip r:embed="rId2"/>
          <a:stretch>
            <a:fillRect/>
          </a:stretch>
        </p:blipFill>
        <p:spPr>
          <a:xfrm>
            <a:off x="4595824" y="3848512"/>
            <a:ext cx="3015907" cy="2245286"/>
          </a:xfrm>
          <a:prstGeom prst="rect">
            <a:avLst/>
          </a:prstGeom>
        </p:spPr>
      </p:pic>
      <p:sp>
        <p:nvSpPr>
          <p:cNvPr id="4" name="矩形 3"/>
          <p:cNvSpPr/>
          <p:nvPr/>
        </p:nvSpPr>
        <p:spPr>
          <a:xfrm>
            <a:off x="5318948" y="609329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4656430" y="1911944"/>
            <a:ext cx="494046" cy="461665"/>
          </a:xfrm>
          <a:prstGeom prst="rect">
            <a:avLst/>
          </a:prstGeom>
        </p:spPr>
        <p:txBody>
          <a:bodyPr wrap="none">
            <a:spAutoFit/>
          </a:bodyPr>
          <a:lstStyle/>
          <a:p>
            <a:r>
              <a:rPr lang="zh-CN" altLang="zh-CN" sz="2400">
                <a:cs typeface="Times New Roman" panose="02020603050405020304" pitchFamily="18" charset="0"/>
              </a:rPr>
              <a:t>甲</a:t>
            </a:r>
            <a:endParaRPr lang="zh-CN" altLang="en-US"/>
          </a:p>
        </p:txBody>
      </p:sp>
      <p:sp>
        <p:nvSpPr>
          <p:cNvPr id="7" name="矩形 6"/>
          <p:cNvSpPr/>
          <p:nvPr/>
        </p:nvSpPr>
        <p:spPr>
          <a:xfrm>
            <a:off x="478582" y="2467018"/>
            <a:ext cx="1422184" cy="461665"/>
          </a:xfrm>
          <a:prstGeom prst="rect">
            <a:avLst/>
          </a:prstGeom>
        </p:spPr>
        <p:txBody>
          <a:bodyPr wrap="none">
            <a:spAutoFit/>
          </a:bodyPr>
          <a:lstStyle/>
          <a:p>
            <a:r>
              <a:rPr lang="zh-CN" altLang="zh-CN" sz="2400">
                <a:cs typeface="Times New Roman" panose="02020603050405020304" pitchFamily="18" charset="0"/>
              </a:rPr>
              <a:t>横截面积</a:t>
            </a:r>
            <a:endParaRPr lang="zh-CN" altLang="en-US"/>
          </a:p>
        </p:txBody>
      </p:sp>
      <p:sp>
        <p:nvSpPr>
          <p:cNvPr id="8" name="矩形 7"/>
          <p:cNvSpPr/>
          <p:nvPr/>
        </p:nvSpPr>
        <p:spPr>
          <a:xfrm>
            <a:off x="2892350" y="3056430"/>
            <a:ext cx="494046" cy="461665"/>
          </a:xfrm>
          <a:prstGeom prst="rect">
            <a:avLst/>
          </a:prstGeom>
        </p:spPr>
        <p:txBody>
          <a:bodyPr wrap="none">
            <a:spAutoFit/>
          </a:bodyPr>
          <a:lstStyle/>
          <a:p>
            <a:r>
              <a:rPr lang="zh-CN" altLang="zh-CN" sz="2400">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相同材料的导体，横截面积一定时，长度越大，电阻越大；长度一定时，横截面积越小，电阻越大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图甲中，导体的长为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，横截面积为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；图乙中，导体长为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，横截面积为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可得，甲中的长度较短且横截面积较大，乙中的长度较长且横截面积较小，故图甲导体电阻较小；图丙中，两个电阻串联在电路中，因串联电路中电流处处相等，因此通过两金属块的电流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14.jpg" descr="id:2147498288;FounderCES"/>
          <p:cNvPicPr/>
          <p:nvPr/>
        </p:nvPicPr>
        <p:blipFill>
          <a:blip r:embed="rId2"/>
          <a:stretch>
            <a:fillRect/>
          </a:stretch>
        </p:blipFill>
        <p:spPr>
          <a:xfrm>
            <a:off x="4511030" y="3538359"/>
            <a:ext cx="3015907" cy="2245286"/>
          </a:xfrm>
          <a:prstGeom prst="rect">
            <a:avLst/>
          </a:prstGeom>
        </p:spPr>
      </p:pic>
      <p:sp>
        <p:nvSpPr>
          <p:cNvPr id="4" name="矩形 3"/>
          <p:cNvSpPr/>
          <p:nvPr/>
        </p:nvSpPr>
        <p:spPr>
          <a:xfrm>
            <a:off x="5234154" y="5783143"/>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如图甲所示，电热膜是在绝缘的聚酯薄膜表面，经过特殊工艺加工形成的一条条薄的导电墨线，导电墨线两端与金属导线相连，形成网状结构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如图乙所示，当某根导电墨线的局部导电材料脱落，其电阻阻值</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82.jpg" descr="id:2147498295;FounderCES"/>
          <p:cNvPicPr/>
          <p:nvPr/>
        </p:nvPicPr>
        <p:blipFill>
          <a:blip r:embed="rId2"/>
          <a:stretch>
            <a:fillRect/>
          </a:stretch>
        </p:blipFill>
        <p:spPr>
          <a:xfrm>
            <a:off x="3623952" y="2852936"/>
            <a:ext cx="1823181" cy="1340821"/>
          </a:xfrm>
          <a:prstGeom prst="rect">
            <a:avLst/>
          </a:prstGeom>
        </p:spPr>
      </p:pic>
      <p:pic>
        <p:nvPicPr>
          <p:cNvPr id="4" name="gh83.jpg" descr="id:2147498302;FounderCES"/>
          <p:cNvPicPr/>
          <p:nvPr/>
        </p:nvPicPr>
        <p:blipFill>
          <a:blip r:embed="rId3"/>
          <a:stretch>
            <a:fillRect/>
          </a:stretch>
        </p:blipFill>
        <p:spPr>
          <a:xfrm>
            <a:off x="7463358" y="2852935"/>
            <a:ext cx="232092" cy="1851143"/>
          </a:xfrm>
          <a:prstGeom prst="rect">
            <a:avLst/>
          </a:prstGeom>
        </p:spPr>
      </p:pic>
      <p:sp>
        <p:nvSpPr>
          <p:cNvPr id="5" name="矩形 4"/>
          <p:cNvSpPr/>
          <p:nvPr/>
        </p:nvSpPr>
        <p:spPr>
          <a:xfrm>
            <a:off x="3791752" y="4798893"/>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322547" y="4798893"/>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318948" y="522920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6965217" y="1920947"/>
            <a:ext cx="803425" cy="461665"/>
          </a:xfrm>
          <a:prstGeom prst="rect">
            <a:avLst/>
          </a:prstGeom>
        </p:spPr>
        <p:txBody>
          <a:bodyPr wrap="none">
            <a:spAutoFit/>
          </a:bodyPr>
          <a:lstStyle/>
          <a:p>
            <a:r>
              <a:rPr lang="zh-CN" altLang="zh-CN" sz="2400">
                <a:cs typeface="Times New Roman" panose="02020603050405020304" pitchFamily="18" charset="0"/>
              </a:rPr>
              <a:t>变大</a:t>
            </a:r>
            <a:endParaRPr lang="zh-CN" altLang="en-US"/>
          </a:p>
        </p:txBody>
      </p:sp>
      <p:sp>
        <p:nvSpPr>
          <p:cNvPr id="9" name="内容占位符 1"/>
          <p:cNvSpPr txBox="1"/>
          <p:nvPr/>
        </p:nvSpPr>
        <p:spPr bwMode="auto">
          <a:xfrm>
            <a:off x="360854" y="580526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题图乙中的凹形会导致导电墨线的横截面积变小，电阻阻值变大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9094"/>
            <a:ext cx="11485848" cy="2862322"/>
          </a:xfrm>
        </p:spPr>
        <p:txBody>
          <a:bodyPr/>
          <a:lstStyle/>
          <a:p>
            <a:pPr hangingPunct="0">
              <a:spcAft>
                <a:spcPts val="0"/>
              </a:spcAft>
              <a:tabLst>
                <a:tab pos="594106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梦源黑体 CN W20"/>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已知导体的电阻大小与导体的长度和横截面积有关</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某同学探究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导体的电阻大小与导体的材料是否有关</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实验器材有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稳压电源、电流表、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的定值电阻、开关、刻度尺、钳子（</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用于截断金属丝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）各一个，横截面积相同的镍铬、康铜和铜三种金属丝足量，导线若干</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）请设计电路图，在如图所示的基础上补充完整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f308.jpg" descr="id:2147498323;FounderCES"/>
          <p:cNvPicPr/>
          <p:nvPr/>
        </p:nvPicPr>
        <p:blipFill>
          <a:blip r:embed="rId2"/>
          <a:stretch>
            <a:fillRect/>
          </a:stretch>
        </p:blipFill>
        <p:spPr>
          <a:xfrm>
            <a:off x="8454218" y="2893335"/>
            <a:ext cx="2402368" cy="2029443"/>
          </a:xfrm>
          <a:prstGeom prst="rect">
            <a:avLst/>
          </a:prstGeom>
        </p:spPr>
      </p:pic>
      <p:sp>
        <p:nvSpPr>
          <p:cNvPr id="4" name="矩形 3"/>
          <p:cNvSpPr/>
          <p:nvPr/>
        </p:nvSpPr>
        <p:spPr>
          <a:xfrm>
            <a:off x="8791064" y="494098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878879" y="1304190"/>
            <a:ext cx="3885679" cy="467227"/>
          </a:xfrm>
          <a:prstGeom prst="rect">
            <a:avLst/>
          </a:prstGeom>
        </p:spPr>
      </p:pic>
      <p:pic>
        <p:nvPicPr>
          <p:cNvPr id="6" name="图片 5"/>
          <p:cNvPicPr>
            <a:picLocks noChangeAspect="1"/>
          </p:cNvPicPr>
          <p:nvPr/>
        </p:nvPicPr>
        <p:blipFill>
          <a:blip r:embed="rId4"/>
          <a:stretch>
            <a:fillRect/>
          </a:stretch>
        </p:blipFill>
        <p:spPr>
          <a:xfrm>
            <a:off x="7607374" y="2893336"/>
            <a:ext cx="3871180" cy="2046314"/>
          </a:xfrm>
          <a:prstGeom prst="rect">
            <a:avLst/>
          </a:prstGeom>
        </p:spPr>
      </p:pic>
      <p:sp>
        <p:nvSpPr>
          <p:cNvPr id="7" name="矩形 6"/>
          <p:cNvSpPr/>
          <p:nvPr/>
        </p:nvSpPr>
        <p:spPr>
          <a:xfrm>
            <a:off x="478582" y="4033224"/>
            <a:ext cx="1422184" cy="461665"/>
          </a:xfrm>
          <a:prstGeom prst="rect">
            <a:avLst/>
          </a:prstGeom>
        </p:spPr>
        <p:txBody>
          <a:bodyPr wrap="none">
            <a:spAutoFit/>
          </a:bodyPr>
          <a:lstStyle/>
          <a:p>
            <a:r>
              <a:rPr lang="zh-CN" altLang="zh-CN" sz="2400" dirty="0">
                <a:cs typeface="Times New Roman" panose="02020603050405020304" pitchFamily="18" charset="0"/>
              </a:rPr>
              <a:t>如图所示</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8527"/>
            <a:ext cx="11485848" cy="2306955"/>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）实验中，他将长度和横截面积均相同的三种金属丝分别接入电路，测出的电流分别为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镍铬</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康铜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，它们的关系为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镍铬</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康铜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则可得出的探究结论是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通过分析实验信息，该同学还可以判断出：镍铬材料和康铜材料比较，</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的导电性较强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729111" y="2011987"/>
            <a:ext cx="8798702" cy="461665"/>
          </a:xfrm>
          <a:prstGeom prst="rect">
            <a:avLst/>
          </a:prstGeom>
        </p:spPr>
        <p:txBody>
          <a:bodyPr wrap="square">
            <a:spAutoFit/>
          </a:bodyPr>
          <a:lstStyle/>
          <a:p>
            <a:r>
              <a:rPr lang="zh-CN" altLang="zh-CN" sz="2400" dirty="0">
                <a:cs typeface="Times New Roman" panose="02020603050405020304" pitchFamily="18" charset="0"/>
              </a:rPr>
              <a:t>当导体的长度和横截面积相同时，导体的电阻与材料有关　</a:t>
            </a:r>
            <a:endParaRPr lang="zh-CN" altLang="en-US" dirty="0"/>
          </a:p>
        </p:txBody>
      </p:sp>
      <p:sp>
        <p:nvSpPr>
          <p:cNvPr id="7" name="矩形 6"/>
          <p:cNvSpPr/>
          <p:nvPr/>
        </p:nvSpPr>
        <p:spPr>
          <a:xfrm>
            <a:off x="7814772" y="2571629"/>
            <a:ext cx="803425" cy="461665"/>
          </a:xfrm>
          <a:prstGeom prst="rect">
            <a:avLst/>
          </a:prstGeom>
        </p:spPr>
        <p:txBody>
          <a:bodyPr wrap="none">
            <a:spAutoFit/>
          </a:bodyPr>
          <a:lstStyle/>
          <a:p>
            <a:r>
              <a:rPr lang="zh-CN" altLang="zh-CN" sz="2400">
                <a:cs typeface="Times New Roman" panose="02020603050405020304" pitchFamily="18" charset="0"/>
              </a:rPr>
              <a:t>康铜</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81956"/>
            <a:ext cx="11370622" cy="1043747"/>
          </a:xfrm>
        </p:spPr>
        <p:txBody>
          <a:bodyPr/>
          <a:lstStyle/>
          <a:p>
            <a:pPr hangingPunct="0">
              <a:spcAft>
                <a:spcPts val="0"/>
              </a:spcAft>
              <a:tabLst>
                <a:tab pos="594106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）该同学利用上述实验器材进一步探究</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导体的电阻大小与导体的长度的关系</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，请画出记录实验信息的表格，表中要有必要的信息</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57870" y="1745115"/>
            <a:ext cx="1319592" cy="535916"/>
          </a:xfrm>
          <a:prstGeom prst="rect">
            <a:avLst/>
          </a:prstGeom>
        </p:spPr>
        <p:txBody>
          <a:bodyPr wrap="none">
            <a:spAutoFit/>
          </a:bodyPr>
          <a:lstStyle/>
          <a:p>
            <a:pPr algn="just">
              <a:lnSpc>
                <a:spcPct val="150000"/>
              </a:lnSpc>
              <a:spcAft>
                <a:spcPts val="0"/>
              </a:spcAft>
            </a:pPr>
            <a:r>
              <a:rPr lang="zh-CN" altLang="zh-CN" sz="2200">
                <a:cs typeface="Times New Roman" panose="02020603050405020304" pitchFamily="18" charset="0"/>
              </a:rPr>
              <a:t>如表所示</a:t>
            </a:r>
            <a:endParaRPr lang="zh-CN" altLang="zh-CN" sz="2200">
              <a:solidFill>
                <a:srgbClr val="000000"/>
              </a:solidFill>
              <a:cs typeface="Times New Roman" panose="02020603050405020304" pitchFamily="18" charset="0"/>
            </a:endParaRPr>
          </a:p>
        </p:txBody>
      </p:sp>
      <p:graphicFrame>
        <p:nvGraphicFramePr>
          <p:cNvPr id="7" name="表格 6"/>
          <p:cNvGraphicFramePr>
            <a:graphicFrameLocks noGrp="1"/>
          </p:cNvGraphicFramePr>
          <p:nvPr/>
        </p:nvGraphicFramePr>
        <p:xfrm>
          <a:off x="478584" y="2286530"/>
          <a:ext cx="11252892" cy="3737608"/>
        </p:xfrm>
        <a:graphic>
          <a:graphicData uri="http://schemas.openxmlformats.org/drawingml/2006/table">
            <a:tbl>
              <a:tblPr firstRow="1" firstCol="1" bandRow="1"/>
              <a:tblGrid>
                <a:gridCol w="2304254">
                  <a:extLst>
                    <a:ext uri="{9D8B030D-6E8A-4147-A177-3AD203B41FA5}">
                      <a16:colId xmlns:a16="http://schemas.microsoft.com/office/drawing/2014/main" val="20000"/>
                    </a:ext>
                  </a:extLst>
                </a:gridCol>
                <a:gridCol w="3024336">
                  <a:extLst>
                    <a:ext uri="{9D8B030D-6E8A-4147-A177-3AD203B41FA5}">
                      <a16:colId xmlns:a16="http://schemas.microsoft.com/office/drawing/2014/main" val="20001"/>
                    </a:ext>
                  </a:extLst>
                </a:gridCol>
                <a:gridCol w="3312368">
                  <a:extLst>
                    <a:ext uri="{9D8B030D-6E8A-4147-A177-3AD203B41FA5}">
                      <a16:colId xmlns:a16="http://schemas.microsoft.com/office/drawing/2014/main" val="20002"/>
                    </a:ext>
                  </a:extLst>
                </a:gridCol>
                <a:gridCol w="2611934">
                  <a:extLst>
                    <a:ext uri="{9D8B030D-6E8A-4147-A177-3AD203B41FA5}">
                      <a16:colId xmlns:a16="http://schemas.microsoft.com/office/drawing/2014/main" val="20003"/>
                    </a:ext>
                  </a:extLst>
                </a:gridCol>
              </a:tblGrid>
              <a:tr h="432052">
                <a:tc>
                  <a:txBody>
                    <a:bodyPr/>
                    <a:lstStyle/>
                    <a:p>
                      <a:pPr algn="ctr" hangingPunct="0">
                        <a:lnSpc>
                          <a:spcPct val="120000"/>
                        </a:lnSpc>
                        <a:spcAft>
                          <a:spcPts val="0"/>
                        </a:spcAft>
                      </a:pPr>
                      <a:r>
                        <a:rPr lang="zh-CN" sz="2200" b="1">
                          <a:solidFill>
                            <a:srgbClr val="FF0000"/>
                          </a:solidFill>
                          <a:effectLst/>
                          <a:latin typeface="Times New Roman" panose="02020603050405020304" pitchFamily="18" charset="0"/>
                          <a:ea typeface="仿宋" panose="02010609060101010101" pitchFamily="49" charset="-122"/>
                          <a:cs typeface="Times New Roman" panose="02020603050405020304" pitchFamily="18" charset="0"/>
                        </a:rPr>
                        <a:t>导体材料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FF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200" b="1" i="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mm</a:t>
                      </a:r>
                      <a:r>
                        <a:rPr lang="en-US" sz="2200" b="1" baseline="300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FF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200" b="1" i="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mm</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FF0000"/>
                          </a:solidFill>
                          <a:effectLst/>
                          <a:latin typeface="Times New Roman" panose="02020603050405020304" pitchFamily="18" charset="0"/>
                          <a:ea typeface="仿宋" panose="02010609060101010101" pitchFamily="49" charset="-122"/>
                          <a:cs typeface="Times New Roman" panose="02020603050405020304" pitchFamily="18" charset="0"/>
                        </a:rPr>
                        <a:t>电流大小</a:t>
                      </a:r>
                      <a:r>
                        <a:rPr lang="en-US" sz="2200" b="1" i="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000"/>
                  </a:ext>
                </a:extLst>
              </a:tr>
              <a:tr h="216026">
                <a:tc rowSpan="3">
                  <a:txBody>
                    <a:bodyPr/>
                    <a:lstStyle/>
                    <a:p>
                      <a:pPr algn="ctr" hangingPunct="0">
                        <a:lnSpc>
                          <a:spcPct val="120000"/>
                        </a:lnSpc>
                        <a:spcAft>
                          <a:spcPts val="0"/>
                        </a:spcAft>
                      </a:pPr>
                      <a:r>
                        <a:rPr lang="zh-CN" sz="2200" b="1">
                          <a:solidFill>
                            <a:srgbClr val="FF0000"/>
                          </a:solidFill>
                          <a:effectLst/>
                          <a:latin typeface="Times New Roman" panose="02020603050405020304" pitchFamily="18" charset="0"/>
                          <a:ea typeface="仿宋" panose="02010609060101010101" pitchFamily="49" charset="-122"/>
                          <a:cs typeface="Times New Roman" panose="02020603050405020304" pitchFamily="18" charset="0"/>
                        </a:rPr>
                        <a:t>镍铬</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001"/>
                  </a:ext>
                </a:extLst>
              </a:tr>
              <a:tr h="216026">
                <a:tc vMerge="1">
                  <a:txBody>
                    <a:bodyPr/>
                    <a:lstStyle/>
                    <a:p>
                      <a:endParaRPr lang="zh-CN"/>
                    </a:p>
                  </a:txBody>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002"/>
                  </a:ext>
                </a:extLst>
              </a:tr>
              <a:tr h="216026">
                <a:tc vMerge="1">
                  <a:txBody>
                    <a:bodyPr/>
                    <a:lstStyle/>
                    <a:p>
                      <a:endParaRPr lang="zh-CN"/>
                    </a:p>
                  </a:txBody>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003"/>
                  </a:ext>
                </a:extLst>
              </a:tr>
              <a:tr h="216026">
                <a:tc rowSpan="3">
                  <a:txBody>
                    <a:bodyPr/>
                    <a:lstStyle/>
                    <a:p>
                      <a:pPr algn="ctr" hangingPunct="0">
                        <a:lnSpc>
                          <a:spcPct val="120000"/>
                        </a:lnSpc>
                        <a:spcAft>
                          <a:spcPts val="0"/>
                        </a:spcAft>
                      </a:pPr>
                      <a:r>
                        <a:rPr lang="zh-CN" sz="2200" b="1">
                          <a:solidFill>
                            <a:srgbClr val="FF0000"/>
                          </a:solidFill>
                          <a:effectLst/>
                          <a:latin typeface="Times New Roman" panose="02020603050405020304" pitchFamily="18" charset="0"/>
                          <a:ea typeface="仿宋" panose="02010609060101010101" pitchFamily="49" charset="-122"/>
                          <a:cs typeface="Times New Roman" panose="02020603050405020304" pitchFamily="18" charset="0"/>
                        </a:rPr>
                        <a:t>康铜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004"/>
                  </a:ext>
                </a:extLst>
              </a:tr>
              <a:tr h="216026">
                <a:tc vMerge="1">
                  <a:txBody>
                    <a:bodyPr/>
                    <a:lstStyle/>
                    <a:p>
                      <a:endParaRPr lang="zh-CN"/>
                    </a:p>
                  </a:txBody>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005"/>
                  </a:ext>
                </a:extLst>
              </a:tr>
              <a:tr h="216026">
                <a:tc vMerge="1">
                  <a:txBody>
                    <a:bodyPr/>
                    <a:lstStyle/>
                    <a:p>
                      <a:endParaRPr lang="zh-CN"/>
                    </a:p>
                  </a:txBody>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006"/>
                  </a:ext>
                </a:extLst>
              </a:tr>
              <a:tr h="216026">
                <a:tc rowSpan="3">
                  <a:txBody>
                    <a:bodyPr/>
                    <a:lstStyle/>
                    <a:p>
                      <a:pPr algn="ctr" hangingPunct="0">
                        <a:lnSpc>
                          <a:spcPct val="120000"/>
                        </a:lnSpc>
                        <a:spcAft>
                          <a:spcPts val="0"/>
                        </a:spcAft>
                      </a:pPr>
                      <a:r>
                        <a:rPr lang="zh-CN" sz="2200" b="1">
                          <a:solidFill>
                            <a:srgbClr val="FF0000"/>
                          </a:solidFill>
                          <a:effectLst/>
                          <a:latin typeface="Times New Roman" panose="02020603050405020304" pitchFamily="18" charset="0"/>
                          <a:ea typeface="仿宋" panose="02010609060101010101" pitchFamily="49" charset="-122"/>
                          <a:cs typeface="Times New Roman" panose="02020603050405020304" pitchFamily="18" charset="0"/>
                        </a:rPr>
                        <a:t>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007"/>
                  </a:ext>
                </a:extLst>
              </a:tr>
              <a:tr h="216026">
                <a:tc vMerge="1">
                  <a:txBody>
                    <a:bodyPr/>
                    <a:lstStyle/>
                    <a:p>
                      <a:endParaRPr lang="zh-CN"/>
                    </a:p>
                  </a:txBody>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008"/>
                  </a:ext>
                </a:extLst>
              </a:tr>
              <a:tr h="216026">
                <a:tc vMerge="1">
                  <a:txBody>
                    <a:bodyPr/>
                    <a:lstStyle/>
                    <a:p>
                      <a:endParaRPr lang="zh-CN"/>
                    </a:p>
                  </a:txBody>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2003"/>
            <a:ext cx="11485848" cy="168424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特长生招生题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）归纳式探究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研究导体的电阻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小明通过学习了解到导体的电阻与导体的材料、长度和横截面积有关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他想进一步研究电阻与长度和横截面积的定量关系，于是利用镍铬合金丝进行实验，得到数据填入表格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176.jpg" descr="id:2147498338;FounderCES"/>
          <p:cNvPicPr/>
          <p:nvPr/>
        </p:nvPicPr>
        <p:blipFill>
          <a:blip r:embed="rId2"/>
          <a:stretch>
            <a:fillRect/>
          </a:stretch>
        </p:blipFill>
        <p:spPr>
          <a:xfrm>
            <a:off x="9623598" y="2865555"/>
            <a:ext cx="1870770" cy="1756591"/>
          </a:xfrm>
          <a:prstGeom prst="rect">
            <a:avLst/>
          </a:prstGeom>
        </p:spPr>
      </p:pic>
      <p:sp>
        <p:nvSpPr>
          <p:cNvPr id="4" name="矩形 3"/>
          <p:cNvSpPr/>
          <p:nvPr/>
        </p:nvSpPr>
        <p:spPr>
          <a:xfrm>
            <a:off x="9772257" y="470500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graphicFrame>
        <p:nvGraphicFramePr>
          <p:cNvPr id="5" name="表格 4"/>
          <p:cNvGraphicFramePr>
            <a:graphicFrameLocks noGrp="1"/>
          </p:cNvGraphicFramePr>
          <p:nvPr/>
        </p:nvGraphicFramePr>
        <p:xfrm>
          <a:off x="452703" y="2687464"/>
          <a:ext cx="8712969" cy="2410907"/>
        </p:xfrm>
        <a:graphic>
          <a:graphicData uri="http://schemas.openxmlformats.org/drawingml/2006/table">
            <a:tbl>
              <a:tblPr firstRow="1" firstCol="1" bandRow="1"/>
              <a:tblGrid>
                <a:gridCol w="1899807">
                  <a:extLst>
                    <a:ext uri="{9D8B030D-6E8A-4147-A177-3AD203B41FA5}">
                      <a16:colId xmlns:a16="http://schemas.microsoft.com/office/drawing/2014/main" val="20000"/>
                    </a:ext>
                  </a:extLst>
                </a:gridCol>
                <a:gridCol w="1899807">
                  <a:extLst>
                    <a:ext uri="{9D8B030D-6E8A-4147-A177-3AD203B41FA5}">
                      <a16:colId xmlns:a16="http://schemas.microsoft.com/office/drawing/2014/main" val="20001"/>
                    </a:ext>
                  </a:extLst>
                </a:gridCol>
                <a:gridCol w="2956030">
                  <a:extLst>
                    <a:ext uri="{9D8B030D-6E8A-4147-A177-3AD203B41FA5}">
                      <a16:colId xmlns:a16="http://schemas.microsoft.com/office/drawing/2014/main" val="20002"/>
                    </a:ext>
                  </a:extLst>
                </a:gridCol>
                <a:gridCol w="1957325">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6" name="内容占位符 1"/>
          <p:cNvSpPr txBox="1"/>
          <p:nvPr/>
        </p:nvSpPr>
        <p:spPr bwMode="auto">
          <a:xfrm>
            <a:off x="360854" y="544696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）在长度一定时，图线</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能够正确表示镍铬合金丝的电阻与横截面积的关系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087608" y="5554373"/>
            <a:ext cx="338554" cy="461665"/>
          </a:xfrm>
          <a:prstGeom prst="rect">
            <a:avLst/>
          </a:prstGeom>
        </p:spPr>
        <p:txBody>
          <a:bodyPr wrap="none">
            <a:spAutoFit/>
          </a:bodyPr>
          <a:lstStyle/>
          <a:p>
            <a:r>
              <a:rPr lang="en-US" altLang="zh-CN" sz="2400" i="1"/>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2587"/>
            <a:ext cx="11485848" cy="1754326"/>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由表中导体电阻与长度、横截面积的关系可知，在长度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一定时，导体电阻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与横截面积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成反比，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图像应是反比例函数图像，因此图线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能够正确表示镍铬合金丝的电阻与横截面积的关系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176.jpg" descr="id:2147498338;FounderCES"/>
          <p:cNvPicPr/>
          <p:nvPr/>
        </p:nvPicPr>
        <p:blipFill>
          <a:blip r:embed="rId2"/>
          <a:stretch>
            <a:fillRect/>
          </a:stretch>
        </p:blipFill>
        <p:spPr>
          <a:xfrm>
            <a:off x="9623598" y="3096139"/>
            <a:ext cx="1870770" cy="1756591"/>
          </a:xfrm>
          <a:prstGeom prst="rect">
            <a:avLst/>
          </a:prstGeom>
        </p:spPr>
      </p:pic>
      <p:sp>
        <p:nvSpPr>
          <p:cNvPr id="4" name="矩形 3"/>
          <p:cNvSpPr/>
          <p:nvPr/>
        </p:nvSpPr>
        <p:spPr>
          <a:xfrm>
            <a:off x="9772257" y="493558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graphicFrame>
        <p:nvGraphicFramePr>
          <p:cNvPr id="5" name="表格 4"/>
          <p:cNvGraphicFramePr>
            <a:graphicFrameLocks noGrp="1"/>
          </p:cNvGraphicFramePr>
          <p:nvPr/>
        </p:nvGraphicFramePr>
        <p:xfrm>
          <a:off x="452703" y="2918048"/>
          <a:ext cx="8712969" cy="2410907"/>
        </p:xfrm>
        <a:graphic>
          <a:graphicData uri="http://schemas.openxmlformats.org/drawingml/2006/table">
            <a:tbl>
              <a:tblPr firstRow="1" firstCol="1" bandRow="1"/>
              <a:tblGrid>
                <a:gridCol w="1899807">
                  <a:extLst>
                    <a:ext uri="{9D8B030D-6E8A-4147-A177-3AD203B41FA5}">
                      <a16:colId xmlns:a16="http://schemas.microsoft.com/office/drawing/2014/main" val="20000"/>
                    </a:ext>
                  </a:extLst>
                </a:gridCol>
                <a:gridCol w="1899807">
                  <a:extLst>
                    <a:ext uri="{9D8B030D-6E8A-4147-A177-3AD203B41FA5}">
                      <a16:colId xmlns:a16="http://schemas.microsoft.com/office/drawing/2014/main" val="20001"/>
                    </a:ext>
                  </a:extLst>
                </a:gridCol>
                <a:gridCol w="2956030">
                  <a:extLst>
                    <a:ext uri="{9D8B030D-6E8A-4147-A177-3AD203B41FA5}">
                      <a16:colId xmlns:a16="http://schemas.microsoft.com/office/drawing/2014/main" val="20002"/>
                    </a:ext>
                  </a:extLst>
                </a:gridCol>
                <a:gridCol w="1957325">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531312"/>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）由数据推断：导体电阻与长度、横截面积的关系为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为常数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）；对于镍铬金合金丝来说，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写上数值和单位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r176.jpg" descr="id:2147498338;FounderCES"/>
          <p:cNvPicPr/>
          <p:nvPr/>
        </p:nvPicPr>
        <p:blipFill>
          <a:blip r:embed="rId2"/>
          <a:stretch>
            <a:fillRect/>
          </a:stretch>
        </p:blipFill>
        <p:spPr>
          <a:xfrm>
            <a:off x="9361445" y="2919363"/>
            <a:ext cx="1870770" cy="1756591"/>
          </a:xfrm>
          <a:prstGeom prst="rect">
            <a:avLst/>
          </a:prstGeom>
        </p:spPr>
      </p:pic>
      <p:sp>
        <p:nvSpPr>
          <p:cNvPr id="5" name="矩形 4"/>
          <p:cNvSpPr/>
          <p:nvPr/>
        </p:nvSpPr>
        <p:spPr>
          <a:xfrm>
            <a:off x="9577469" y="479157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graphicFrame>
        <p:nvGraphicFramePr>
          <p:cNvPr id="6" name="表格 5"/>
          <p:cNvGraphicFramePr>
            <a:graphicFrameLocks noGrp="1"/>
          </p:cNvGraphicFramePr>
          <p:nvPr/>
        </p:nvGraphicFramePr>
        <p:xfrm>
          <a:off x="550590" y="2774032"/>
          <a:ext cx="8712969" cy="2410907"/>
        </p:xfrm>
        <a:graphic>
          <a:graphicData uri="http://schemas.openxmlformats.org/drawingml/2006/table">
            <a:tbl>
              <a:tblPr firstRow="1" firstCol="1" bandRow="1"/>
              <a:tblGrid>
                <a:gridCol w="1899807">
                  <a:extLst>
                    <a:ext uri="{9D8B030D-6E8A-4147-A177-3AD203B41FA5}">
                      <a16:colId xmlns:a16="http://schemas.microsoft.com/office/drawing/2014/main" val="20000"/>
                    </a:ext>
                  </a:extLst>
                </a:gridCol>
                <a:gridCol w="1899807">
                  <a:extLst>
                    <a:ext uri="{9D8B030D-6E8A-4147-A177-3AD203B41FA5}">
                      <a16:colId xmlns:a16="http://schemas.microsoft.com/office/drawing/2014/main" val="20001"/>
                    </a:ext>
                  </a:extLst>
                </a:gridCol>
                <a:gridCol w="2956030">
                  <a:extLst>
                    <a:ext uri="{9D8B030D-6E8A-4147-A177-3AD203B41FA5}">
                      <a16:colId xmlns:a16="http://schemas.microsoft.com/office/drawing/2014/main" val="20002"/>
                    </a:ext>
                  </a:extLst>
                </a:gridCol>
                <a:gridCol w="1957325">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AlternateContent xmlns:mc="http://schemas.openxmlformats.org/markup-compatibility/2006" xmlns:a14="http://schemas.microsoft.com/office/drawing/2010/main">
        <mc:Choice Requires="a14">
          <p:sp>
            <p:nvSpPr>
              <p:cNvPr id="2" name="矩形 1"/>
              <p:cNvSpPr/>
              <p:nvPr/>
            </p:nvSpPr>
            <p:spPr>
              <a:xfrm>
                <a:off x="8678868" y="1299385"/>
                <a:ext cx="423514" cy="712631"/>
              </a:xfrm>
              <a:prstGeom prst="rect">
                <a:avLst/>
              </a:prstGeom>
            </p:spPr>
            <p:txBody>
              <a:bodyPr wrap="none">
                <a:spAutoFit/>
              </a:bodyPr>
              <a:lstStyle/>
              <a:p>
                <a14:m>
                  <m:oMath xmlns:m="http://schemas.openxmlformats.org/officeDocument/2006/math">
                    <m:f>
                      <m:fPr>
                        <m:ctrlPr>
                          <a:rPr lang="zh-CN" altLang="en-US" i="1">
                            <a:latin typeface="Cambria Math" panose="02040503050406030204" pitchFamily="18" charset="0"/>
                          </a:rPr>
                        </m:ctrlPr>
                      </m:fPr>
                      <m:num>
                        <m:r>
                          <a:rPr lang="zh-CN" altLang="en-US" i="1">
                            <a:latin typeface="Cambria Math" panose="02040503050406030204" pitchFamily="18" charset="0"/>
                          </a:rPr>
                          <m:t>𝑳</m:t>
                        </m:r>
                      </m:num>
                      <m:den>
                        <m:r>
                          <a:rPr lang="zh-CN" altLang="en-US" i="1">
                            <a:latin typeface="Cambria Math" panose="02040503050406030204" pitchFamily="18" charset="0"/>
                          </a:rPr>
                          <m:t>𝑺</m:t>
                        </m:r>
                      </m:den>
                    </m:f>
                  </m:oMath>
                </a14:m>
                <a:r>
                  <a:rPr lang="zh-CN" altLang="en-US"/>
                  <a:t> </a:t>
                </a:r>
              </a:p>
            </p:txBody>
          </p:sp>
        </mc:Choice>
        <mc:Fallback xmlns="">
          <p:sp>
            <p:nvSpPr>
              <p:cNvPr id="2" name="矩形 1"/>
              <p:cNvSpPr>
                <a:spLocks noRot="1" noChangeAspect="1" noMove="1" noResize="1" noEditPoints="1" noAdjustHandles="1" noChangeArrowheads="1" noChangeShapeType="1" noTextEdit="1"/>
              </p:cNvSpPr>
              <p:nvPr/>
            </p:nvSpPr>
            <p:spPr>
              <a:xfrm>
                <a:off x="8678868" y="1299385"/>
                <a:ext cx="423514" cy="712631"/>
              </a:xfrm>
              <a:prstGeom prst="rect">
                <a:avLst/>
              </a:prstGeom>
              <a:blipFill rotWithShape="1">
                <a:blip r:embed="rId3"/>
                <a:stretch>
                  <a:fillRect l="-76" t="-25" r="-20922" b="47"/>
                </a:stretch>
              </a:blipFill>
            </p:spPr>
            <p:txBody>
              <a:bodyPr/>
              <a:lstStyle/>
              <a:p>
                <a:r>
                  <a:rPr lang="zh-CN" altLang="en-US">
                    <a:noFill/>
                  </a:rPr>
                  <a:t> </a:t>
                </a:r>
              </a:p>
            </p:txBody>
          </p:sp>
        </mc:Fallback>
      </mc:AlternateContent>
      <p:sp>
        <p:nvSpPr>
          <p:cNvPr id="7" name="矩形 6"/>
          <p:cNvSpPr/>
          <p:nvPr/>
        </p:nvSpPr>
        <p:spPr>
          <a:xfrm>
            <a:off x="3618057" y="2159725"/>
            <a:ext cx="2255746" cy="461665"/>
          </a:xfrm>
          <a:prstGeom prst="rect">
            <a:avLst/>
          </a:prstGeom>
        </p:spPr>
        <p:txBody>
          <a:bodyPr wrap="none">
            <a:spAutoFit/>
          </a:bodyPr>
          <a:lstStyle/>
          <a:p>
            <a:r>
              <a:rPr lang="en-US" altLang="zh-CN" sz="2400"/>
              <a:t>1.1</a:t>
            </a:r>
            <a:r>
              <a:rPr lang="en-US" altLang="zh-CN" sz="2400">
                <a:latin typeface="宋体" panose="02010600030101010101" pitchFamily="2" charset="-122"/>
                <a:cs typeface="Times New Roman" panose="02020603050405020304" pitchFamily="18" charset="0"/>
              </a:rPr>
              <a:t>×</a:t>
            </a:r>
            <a:r>
              <a:rPr lang="en-US" altLang="zh-CN" sz="2400"/>
              <a:t>10</a:t>
            </a:r>
            <a:r>
              <a:rPr lang="zh-CN" altLang="zh-CN" sz="2400" baseline="30000">
                <a:cs typeface="Times New Roman" panose="02020603050405020304" pitchFamily="18" charset="0"/>
              </a:rPr>
              <a:t>－</a:t>
            </a:r>
            <a:r>
              <a:rPr lang="en-US" altLang="zh-CN" sz="2400" baseline="30000"/>
              <a:t>6</a:t>
            </a:r>
            <a:r>
              <a:rPr lang="en-US" altLang="zh-CN" sz="2400"/>
              <a:t> Ω</a:t>
            </a:r>
            <a:r>
              <a:rPr lang="en-US" altLang="zh-CN" sz="2400">
                <a:ea typeface="Times New Roman" panose="02020603050405020304" pitchFamily="18" charset="0"/>
              </a:rPr>
              <a:t>·</a:t>
            </a:r>
            <a:r>
              <a:rPr lang="en-US" altLang="zh-CN" sz="2400"/>
              <a:t>m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054646" y="2089726"/>
            <a:ext cx="10792056" cy="1684244"/>
          </a:xfrm>
        </p:spPr>
        <p:txBody>
          <a:bodyPr/>
          <a:lstStyle/>
          <a:p>
            <a:r>
              <a:rPr lang="en-US" altLang="zh-CN" dirty="0">
                <a:solidFill>
                  <a:srgbClr val="000000"/>
                </a:solidFill>
                <a:latin typeface="Times New Roman" panose="02020603050405020304" pitchFamily="18" charset="0"/>
                <a:ea typeface="宋体" panose="02010600030101010101" pitchFamily="2" charset="-122"/>
              </a:rPr>
              <a:t>1</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知道电阻的概念</a:t>
            </a:r>
            <a:r>
              <a:rPr lang="zh-CN"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表示符号及其单位</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a:solidFill>
                  <a:srgbClr val="000000"/>
                </a:solidFill>
                <a:latin typeface="Times New Roman" panose="02020603050405020304" pitchFamily="18" charset="0"/>
                <a:ea typeface="宋体" panose="02010600030101010101" pitchFamily="2" charset="-122"/>
              </a:rPr>
              <a:t>2</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能用控制变量法来说明影响导体电阻大小的因素有哪些</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a:solidFill>
                  <a:srgbClr val="000000"/>
                </a:solidFill>
                <a:latin typeface="Times New Roman" panose="02020603050405020304" pitchFamily="18" charset="0"/>
                <a:ea typeface="宋体" panose="02010600030101010101" pitchFamily="2" charset="-122"/>
              </a:rPr>
              <a:t>3</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能说明半导体和超导体的实际应用</a:t>
            </a:r>
            <a:r>
              <a:rPr lang="en-US" altLang="zh-CN"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提优目标BT.eps"/>
          <p:cNvPicPr/>
          <p:nvPr/>
        </p:nvPicPr>
        <p:blipFill>
          <a:blip r:embed="rId2"/>
          <a:stretch>
            <a:fillRect/>
          </a:stretch>
        </p:blipFill>
        <p:spPr>
          <a:xfrm>
            <a:off x="360854" y="2295457"/>
            <a:ext cx="644910" cy="134956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044423"/>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由表中第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次与第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次实验数据可知，导体长度相同，导体电阻与导体横截面积成反比；由第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次与第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次实验数据可知，导体横截面积相同时，导体电阻与导体的长度成正比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综合分析可知导体电阻与导体长度成正比，与导体横截面积成反比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阻与长度、横截面积的关系为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𝐿</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𝑆</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𝑅𝑆</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𝐿</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组实验数据代入上式，可得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𝑅𝑆</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𝐿</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Ω</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044423"/>
              </a:xfrm>
              <a:blipFill rotWithShape="1">
                <a:blip r:embed="rId2"/>
                <a:stretch>
                  <a:fillRect l="-2" t="-21" r="1" b="-1056"/>
                </a:stretch>
              </a:blipFill>
            </p:spPr>
            <p:txBody>
              <a:bodyPr/>
              <a:lstStyle/>
              <a:p>
                <a:r>
                  <a:rPr lang="zh-CN" altLang="en-US">
                    <a:noFill/>
                  </a:rPr>
                  <a:t> </a:t>
                </a:r>
              </a:p>
            </p:txBody>
          </p:sp>
        </mc:Fallback>
      </mc:AlternateContent>
      <p:pic>
        <p:nvPicPr>
          <p:cNvPr id="3" name="tr176.jpg" descr="id:2147498338;FounderCES"/>
          <p:cNvPicPr/>
          <p:nvPr/>
        </p:nvPicPr>
        <p:blipFill>
          <a:blip r:embed="rId3"/>
          <a:stretch>
            <a:fillRect/>
          </a:stretch>
        </p:blipFill>
        <p:spPr>
          <a:xfrm>
            <a:off x="9767614" y="4005064"/>
            <a:ext cx="1870770" cy="1756591"/>
          </a:xfrm>
          <a:prstGeom prst="rect">
            <a:avLst/>
          </a:prstGeom>
        </p:spPr>
      </p:pic>
      <p:sp>
        <p:nvSpPr>
          <p:cNvPr id="4" name="矩形 3"/>
          <p:cNvSpPr/>
          <p:nvPr/>
        </p:nvSpPr>
        <p:spPr>
          <a:xfrm>
            <a:off x="9916273" y="587727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graphicFrame>
        <p:nvGraphicFramePr>
          <p:cNvPr id="5" name="表格 4"/>
          <p:cNvGraphicFramePr>
            <a:graphicFrameLocks noGrp="1"/>
          </p:cNvGraphicFramePr>
          <p:nvPr/>
        </p:nvGraphicFramePr>
        <p:xfrm>
          <a:off x="550590" y="3836900"/>
          <a:ext cx="8712969" cy="2410907"/>
        </p:xfrm>
        <a:graphic>
          <a:graphicData uri="http://schemas.openxmlformats.org/drawingml/2006/table">
            <a:tbl>
              <a:tblPr firstRow="1" firstCol="1" bandRow="1"/>
              <a:tblGrid>
                <a:gridCol w="1899807">
                  <a:extLst>
                    <a:ext uri="{9D8B030D-6E8A-4147-A177-3AD203B41FA5}">
                      <a16:colId xmlns:a16="http://schemas.microsoft.com/office/drawing/2014/main" val="20000"/>
                    </a:ext>
                  </a:extLst>
                </a:gridCol>
                <a:gridCol w="1899807">
                  <a:extLst>
                    <a:ext uri="{9D8B030D-6E8A-4147-A177-3AD203B41FA5}">
                      <a16:colId xmlns:a16="http://schemas.microsoft.com/office/drawing/2014/main" val="20001"/>
                    </a:ext>
                  </a:extLst>
                </a:gridCol>
                <a:gridCol w="2956030">
                  <a:extLst>
                    <a:ext uri="{9D8B030D-6E8A-4147-A177-3AD203B41FA5}">
                      <a16:colId xmlns:a16="http://schemas.microsoft.com/office/drawing/2014/main" val="20002"/>
                    </a:ext>
                  </a:extLst>
                </a:gridCol>
                <a:gridCol w="1957325">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0962"/>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）请将表中的空格填上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176.jpg" descr="id:2147498338;FounderCES"/>
          <p:cNvPicPr/>
          <p:nvPr/>
        </p:nvPicPr>
        <p:blipFill>
          <a:blip r:embed="rId2"/>
          <a:stretch>
            <a:fillRect/>
          </a:stretch>
        </p:blipFill>
        <p:spPr>
          <a:xfrm>
            <a:off x="9361445" y="1850941"/>
            <a:ext cx="1870770" cy="1756591"/>
          </a:xfrm>
          <a:prstGeom prst="rect">
            <a:avLst/>
          </a:prstGeom>
        </p:spPr>
      </p:pic>
      <p:sp>
        <p:nvSpPr>
          <p:cNvPr id="4" name="矩形 3"/>
          <p:cNvSpPr/>
          <p:nvPr/>
        </p:nvSpPr>
        <p:spPr>
          <a:xfrm>
            <a:off x="9577469" y="372314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graphicFrame>
        <p:nvGraphicFramePr>
          <p:cNvPr id="5" name="表格 4"/>
          <p:cNvGraphicFramePr>
            <a:graphicFrameLocks noGrp="1"/>
          </p:cNvGraphicFramePr>
          <p:nvPr/>
        </p:nvGraphicFramePr>
        <p:xfrm>
          <a:off x="550590" y="1705610"/>
          <a:ext cx="8712969" cy="2410907"/>
        </p:xfrm>
        <a:graphic>
          <a:graphicData uri="http://schemas.openxmlformats.org/drawingml/2006/table">
            <a:tbl>
              <a:tblPr firstRow="1" firstCol="1" bandRow="1"/>
              <a:tblGrid>
                <a:gridCol w="1899807">
                  <a:extLst>
                    <a:ext uri="{9D8B030D-6E8A-4147-A177-3AD203B41FA5}">
                      <a16:colId xmlns:a16="http://schemas.microsoft.com/office/drawing/2014/main" val="20000"/>
                    </a:ext>
                  </a:extLst>
                </a:gridCol>
                <a:gridCol w="1899807">
                  <a:extLst>
                    <a:ext uri="{9D8B030D-6E8A-4147-A177-3AD203B41FA5}">
                      <a16:colId xmlns:a16="http://schemas.microsoft.com/office/drawing/2014/main" val="20001"/>
                    </a:ext>
                  </a:extLst>
                </a:gridCol>
                <a:gridCol w="2956030">
                  <a:extLst>
                    <a:ext uri="{9D8B030D-6E8A-4147-A177-3AD203B41FA5}">
                      <a16:colId xmlns:a16="http://schemas.microsoft.com/office/drawing/2014/main" val="20002"/>
                    </a:ext>
                  </a:extLst>
                </a:gridCol>
                <a:gridCol w="1957325">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6" name="矩形 5"/>
          <p:cNvSpPr/>
          <p:nvPr/>
        </p:nvSpPr>
        <p:spPr>
          <a:xfrm>
            <a:off x="7895406" y="3645024"/>
            <a:ext cx="723275" cy="461665"/>
          </a:xfrm>
          <a:prstGeom prst="rect">
            <a:avLst/>
          </a:prstGeom>
        </p:spPr>
        <p:txBody>
          <a:bodyPr wrap="none">
            <a:spAutoFit/>
          </a:bodyPr>
          <a:lstStyle/>
          <a:p>
            <a:r>
              <a:rPr lang="en-US" altLang="zh-CN" sz="2400" dirty="0"/>
              <a:t>0.55</a:t>
            </a:r>
            <a:endParaRPr lang="zh-CN" altLang="en-US" dirty="0"/>
          </a:p>
        </p:txBody>
      </p:sp>
      <mc:AlternateContent xmlns:mc="http://schemas.openxmlformats.org/markup-compatibility/2006" xmlns:a14="http://schemas.microsoft.com/office/drawing/2010/main">
        <mc:Choice Requires="a14">
          <p:sp>
            <p:nvSpPr>
              <p:cNvPr id="7" name="内容占位符 1"/>
              <p:cNvSpPr txBox="1"/>
              <p:nvPr/>
            </p:nvSpPr>
            <p:spPr bwMode="auto">
              <a:xfrm>
                <a:off x="360854" y="4489837"/>
                <a:ext cx="11485848" cy="117141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组实验数据代入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𝐿</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𝑆</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，可得导线电阻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𝐿</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𝑆</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Ω</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0.55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4489837"/>
                <a:ext cx="11485848" cy="1171411"/>
              </a:xfrm>
              <a:prstGeom prst="rect">
                <a:avLst/>
              </a:prstGeom>
              <a:blipFill rotWithShape="1">
                <a:blip r:embed="rId3"/>
                <a:stretch>
                  <a:fillRect l="-2" t="-2635" r="1" b="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344930"/>
            <a:ext cx="11485880" cy="1856740"/>
          </a:xfrm>
          <a:solidFill>
            <a:srgbClr val="E1F4FC"/>
          </a:solidFill>
        </p:spPr>
        <p:txBody>
          <a:bodyPr>
            <a:noAutofit/>
          </a:bodyPr>
          <a:lstStyle/>
          <a:p>
            <a:pPr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中考中要求同学们掌握影响电阻大小因素的定性分析方法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而定量计算的相关内容会在高中阶段进行系统学习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348923"/>
            <a:ext cx="2592288" cy="578671"/>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7"/>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探究影响导体电阻大小的因素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时，小明作出了如下猜想：导体的电阻可能与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导体的长度有关、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导体的横截面积有关、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导体的材料有关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实验室提供了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根电阻丝，其规格、材料如表所示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延伸探究提优-24A.eps" descr="id:2147498345;FounderCES"/>
          <p:cNvPicPr/>
          <p:nvPr/>
        </p:nvPicPr>
        <p:blipFill>
          <a:blip r:embed="rId2"/>
          <a:stretch>
            <a:fillRect/>
          </a:stretch>
        </p:blipFill>
        <p:spPr>
          <a:xfrm>
            <a:off x="353461" y="851348"/>
            <a:ext cx="7541945" cy="562472"/>
          </a:xfrm>
          <a:prstGeom prst="rect">
            <a:avLst/>
          </a:prstGeom>
        </p:spPr>
      </p:pic>
      <p:graphicFrame>
        <p:nvGraphicFramePr>
          <p:cNvPr id="4" name="表格 3"/>
          <p:cNvGraphicFramePr>
            <a:graphicFrameLocks noGrp="1"/>
          </p:cNvGraphicFramePr>
          <p:nvPr/>
        </p:nvGraphicFramePr>
        <p:xfrm>
          <a:off x="478583" y="3206080"/>
          <a:ext cx="5688632" cy="2410907"/>
        </p:xfrm>
        <a:graphic>
          <a:graphicData uri="http://schemas.openxmlformats.org/drawingml/2006/table">
            <a:tbl>
              <a:tblPr firstRow="1" firstCol="1" bandRow="1"/>
              <a:tblGrid>
                <a:gridCol w="853295">
                  <a:extLst>
                    <a:ext uri="{9D8B030D-6E8A-4147-A177-3AD203B41FA5}">
                      <a16:colId xmlns:a16="http://schemas.microsoft.com/office/drawing/2014/main" val="20000"/>
                    </a:ext>
                  </a:extLst>
                </a:gridCol>
                <a:gridCol w="1422158">
                  <a:extLst>
                    <a:ext uri="{9D8B030D-6E8A-4147-A177-3AD203B41FA5}">
                      <a16:colId xmlns:a16="http://schemas.microsoft.com/office/drawing/2014/main" val="20001"/>
                    </a:ext>
                  </a:extLst>
                </a:gridCol>
                <a:gridCol w="1137726">
                  <a:extLst>
                    <a:ext uri="{9D8B030D-6E8A-4147-A177-3AD203B41FA5}">
                      <a16:colId xmlns:a16="http://schemas.microsoft.com/office/drawing/2014/main" val="20002"/>
                    </a:ext>
                  </a:extLst>
                </a:gridCol>
                <a:gridCol w="2275453">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锰铜合金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6" name="图片 5"/>
          <p:cNvPicPr>
            <a:picLocks noChangeAspect="1"/>
          </p:cNvPicPr>
          <p:nvPr/>
        </p:nvPicPr>
        <p:blipFill>
          <a:blip r:embed="rId3"/>
          <a:stretch>
            <a:fillRect/>
          </a:stretch>
        </p:blipFill>
        <p:spPr>
          <a:xfrm>
            <a:off x="982638" y="1628800"/>
            <a:ext cx="3365223" cy="402170"/>
          </a:xfrm>
          <a:prstGeom prst="rect">
            <a:avLst/>
          </a:prstGeom>
        </p:spPr>
      </p:pic>
      <p:pic>
        <p:nvPicPr>
          <p:cNvPr id="7" name="z63.jpg" descr="id:2147498381;FounderCES"/>
          <p:cNvPicPr/>
          <p:nvPr/>
        </p:nvPicPr>
        <p:blipFill>
          <a:blip r:embed="rId4"/>
          <a:stretch>
            <a:fillRect/>
          </a:stretch>
        </p:blipFill>
        <p:spPr>
          <a:xfrm>
            <a:off x="6195694" y="3259333"/>
            <a:ext cx="2582039" cy="1532277"/>
          </a:xfrm>
          <a:prstGeom prst="rect">
            <a:avLst/>
          </a:prstGeom>
        </p:spPr>
      </p:pic>
      <p:pic>
        <p:nvPicPr>
          <p:cNvPr id="8" name="z64.jpg" descr="id:2147498388;FounderCES"/>
          <p:cNvPicPr/>
          <p:nvPr/>
        </p:nvPicPr>
        <p:blipFill>
          <a:blip r:embed="rId5"/>
          <a:stretch>
            <a:fillRect/>
          </a:stretch>
        </p:blipFill>
        <p:spPr>
          <a:xfrm>
            <a:off x="8993757" y="3455867"/>
            <a:ext cx="3017284" cy="1172843"/>
          </a:xfrm>
          <a:prstGeom prst="rect">
            <a:avLst/>
          </a:prstGeom>
        </p:spPr>
      </p:pic>
      <p:sp>
        <p:nvSpPr>
          <p:cNvPr id="9" name="矩形 8"/>
          <p:cNvSpPr/>
          <p:nvPr/>
        </p:nvSpPr>
        <p:spPr>
          <a:xfrm>
            <a:off x="7176128" y="4791610"/>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10344480" y="4810849"/>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8255863" y="5339441"/>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）按照如图甲所示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探究影响导体电阻大小的因素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的实验电路，在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之间分别接上不同的导体，则通过观察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来比较导体电阻的大小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3" y="2558008"/>
          <a:ext cx="5688632" cy="2410907"/>
        </p:xfrm>
        <a:graphic>
          <a:graphicData uri="http://schemas.openxmlformats.org/drawingml/2006/table">
            <a:tbl>
              <a:tblPr firstRow="1" firstCol="1" bandRow="1"/>
              <a:tblGrid>
                <a:gridCol w="853295">
                  <a:extLst>
                    <a:ext uri="{9D8B030D-6E8A-4147-A177-3AD203B41FA5}">
                      <a16:colId xmlns:a16="http://schemas.microsoft.com/office/drawing/2014/main" val="20000"/>
                    </a:ext>
                  </a:extLst>
                </a:gridCol>
                <a:gridCol w="1422158">
                  <a:extLst>
                    <a:ext uri="{9D8B030D-6E8A-4147-A177-3AD203B41FA5}">
                      <a16:colId xmlns:a16="http://schemas.microsoft.com/office/drawing/2014/main" val="20001"/>
                    </a:ext>
                  </a:extLst>
                </a:gridCol>
                <a:gridCol w="1137726">
                  <a:extLst>
                    <a:ext uri="{9D8B030D-6E8A-4147-A177-3AD203B41FA5}">
                      <a16:colId xmlns:a16="http://schemas.microsoft.com/office/drawing/2014/main" val="20002"/>
                    </a:ext>
                  </a:extLst>
                </a:gridCol>
                <a:gridCol w="2275453">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锰铜合金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z63.jpg" descr="id:2147498381;FounderCES"/>
          <p:cNvPicPr/>
          <p:nvPr/>
        </p:nvPicPr>
        <p:blipFill>
          <a:blip r:embed="rId2"/>
          <a:stretch>
            <a:fillRect/>
          </a:stretch>
        </p:blipFill>
        <p:spPr>
          <a:xfrm>
            <a:off x="6195694" y="2611261"/>
            <a:ext cx="2582039" cy="1532277"/>
          </a:xfrm>
          <a:prstGeom prst="rect">
            <a:avLst/>
          </a:prstGeom>
        </p:spPr>
      </p:pic>
      <p:pic>
        <p:nvPicPr>
          <p:cNvPr id="5" name="z64.jpg" descr="id:2147498388;FounderCES"/>
          <p:cNvPicPr/>
          <p:nvPr/>
        </p:nvPicPr>
        <p:blipFill>
          <a:blip r:embed="rId3"/>
          <a:stretch>
            <a:fillRect/>
          </a:stretch>
        </p:blipFill>
        <p:spPr>
          <a:xfrm>
            <a:off x="8993757" y="2807795"/>
            <a:ext cx="3017284" cy="1172843"/>
          </a:xfrm>
          <a:prstGeom prst="rect">
            <a:avLst/>
          </a:prstGeom>
        </p:spPr>
      </p:pic>
      <p:sp>
        <p:nvSpPr>
          <p:cNvPr id="6" name="矩形 5"/>
          <p:cNvSpPr/>
          <p:nvPr/>
        </p:nvSpPr>
        <p:spPr>
          <a:xfrm>
            <a:off x="7176128" y="4143538"/>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10344480" y="416277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255863" y="4691369"/>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4605636" y="1798695"/>
            <a:ext cx="4206601" cy="461665"/>
          </a:xfrm>
          <a:prstGeom prst="rect">
            <a:avLst/>
          </a:prstGeom>
        </p:spPr>
        <p:txBody>
          <a:bodyPr wrap="none">
            <a:spAutoFit/>
          </a:bodyPr>
          <a:lstStyle/>
          <a:p>
            <a:r>
              <a:rPr lang="zh-CN" altLang="zh-CN" sz="2400">
                <a:cs typeface="Times New Roman" panose="02020603050405020304" pitchFamily="18" charset="0"/>
              </a:rPr>
              <a:t>电流表示数（</a:t>
            </a:r>
            <a:r>
              <a:rPr lang="zh-CN" altLang="zh-CN" sz="2400">
                <a:ea typeface="楷体" panose="02010609060101010101" pitchFamily="49" charset="-122"/>
                <a:cs typeface="Times New Roman" panose="02020603050405020304" pitchFamily="18" charset="0"/>
              </a:rPr>
              <a:t>或小灯泡亮度</a:t>
            </a:r>
            <a:r>
              <a:rPr lang="zh-CN" altLang="zh-CN" sz="2400">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1272"/>
            <a:ext cx="11485848" cy="1200329"/>
          </a:xfrm>
        </p:spPr>
        <p:txBody>
          <a:bodyPr/>
          <a:lstStyle/>
          <a:p>
            <a:pPr algn="dist"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）为了验证上述猜想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，应该选用编号</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的两根电阻丝分别接入电路进行</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3" y="2341984"/>
          <a:ext cx="5688632" cy="2410907"/>
        </p:xfrm>
        <a:graphic>
          <a:graphicData uri="http://schemas.openxmlformats.org/drawingml/2006/table">
            <a:tbl>
              <a:tblPr firstRow="1" firstCol="1" bandRow="1"/>
              <a:tblGrid>
                <a:gridCol w="853295">
                  <a:extLst>
                    <a:ext uri="{9D8B030D-6E8A-4147-A177-3AD203B41FA5}">
                      <a16:colId xmlns:a16="http://schemas.microsoft.com/office/drawing/2014/main" val="20000"/>
                    </a:ext>
                  </a:extLst>
                </a:gridCol>
                <a:gridCol w="1422158">
                  <a:extLst>
                    <a:ext uri="{9D8B030D-6E8A-4147-A177-3AD203B41FA5}">
                      <a16:colId xmlns:a16="http://schemas.microsoft.com/office/drawing/2014/main" val="20001"/>
                    </a:ext>
                  </a:extLst>
                </a:gridCol>
                <a:gridCol w="1137726">
                  <a:extLst>
                    <a:ext uri="{9D8B030D-6E8A-4147-A177-3AD203B41FA5}">
                      <a16:colId xmlns:a16="http://schemas.microsoft.com/office/drawing/2014/main" val="20002"/>
                    </a:ext>
                  </a:extLst>
                </a:gridCol>
                <a:gridCol w="2275453">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锰铜合金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z63.jpg" descr="id:2147498381;FounderCES"/>
          <p:cNvPicPr/>
          <p:nvPr/>
        </p:nvPicPr>
        <p:blipFill>
          <a:blip r:embed="rId2"/>
          <a:stretch>
            <a:fillRect/>
          </a:stretch>
        </p:blipFill>
        <p:spPr>
          <a:xfrm>
            <a:off x="6195694" y="2395237"/>
            <a:ext cx="2582039" cy="1532277"/>
          </a:xfrm>
          <a:prstGeom prst="rect">
            <a:avLst/>
          </a:prstGeom>
        </p:spPr>
      </p:pic>
      <p:pic>
        <p:nvPicPr>
          <p:cNvPr id="5" name="z64.jpg" descr="id:2147498388;FounderCES"/>
          <p:cNvPicPr/>
          <p:nvPr/>
        </p:nvPicPr>
        <p:blipFill>
          <a:blip r:embed="rId3"/>
          <a:stretch>
            <a:fillRect/>
          </a:stretch>
        </p:blipFill>
        <p:spPr>
          <a:xfrm>
            <a:off x="8993757" y="2591771"/>
            <a:ext cx="3017284" cy="1172843"/>
          </a:xfrm>
          <a:prstGeom prst="rect">
            <a:avLst/>
          </a:prstGeom>
        </p:spPr>
      </p:pic>
      <p:sp>
        <p:nvSpPr>
          <p:cNvPr id="6" name="矩形 5"/>
          <p:cNvSpPr/>
          <p:nvPr/>
        </p:nvSpPr>
        <p:spPr>
          <a:xfrm>
            <a:off x="7176128" y="392751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10344480" y="3946753"/>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255863" y="4475345"/>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6368797" y="1257478"/>
            <a:ext cx="904415" cy="461665"/>
          </a:xfrm>
          <a:prstGeom prst="rect">
            <a:avLst/>
          </a:prstGeom>
        </p:spPr>
        <p:txBody>
          <a:bodyPr wrap="none">
            <a:spAutoFit/>
          </a:bodyPr>
          <a:lstStyle/>
          <a:p>
            <a:r>
              <a:rPr lang="en-US" altLang="zh-CN" sz="2400" i="1"/>
              <a:t>A</a:t>
            </a:r>
            <a:r>
              <a:rPr lang="zh-CN" altLang="zh-CN" sz="2400">
                <a:cs typeface="Times New Roman" panose="02020603050405020304" pitchFamily="18" charset="0"/>
              </a:rPr>
              <a:t>、</a:t>
            </a:r>
            <a:r>
              <a:rPr lang="en-US" altLang="zh-CN" sz="2400" i="1"/>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7492"/>
            <a:ext cx="11485848" cy="1754326"/>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）分别将</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两电阻丝接入如图甲所示的电路</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两点间，电流表示数不相同，由此，初步得到的结论是当长度和横截面积相同时，导体电阻跟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a:t>
            </a:r>
            <a:endPar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3" y="2936632"/>
          <a:ext cx="5688632" cy="2410907"/>
        </p:xfrm>
        <a:graphic>
          <a:graphicData uri="http://schemas.openxmlformats.org/drawingml/2006/table">
            <a:tbl>
              <a:tblPr firstRow="1" firstCol="1" bandRow="1"/>
              <a:tblGrid>
                <a:gridCol w="853295">
                  <a:extLst>
                    <a:ext uri="{9D8B030D-6E8A-4147-A177-3AD203B41FA5}">
                      <a16:colId xmlns:a16="http://schemas.microsoft.com/office/drawing/2014/main" val="20000"/>
                    </a:ext>
                  </a:extLst>
                </a:gridCol>
                <a:gridCol w="1422158">
                  <a:extLst>
                    <a:ext uri="{9D8B030D-6E8A-4147-A177-3AD203B41FA5}">
                      <a16:colId xmlns:a16="http://schemas.microsoft.com/office/drawing/2014/main" val="20001"/>
                    </a:ext>
                  </a:extLst>
                </a:gridCol>
                <a:gridCol w="1137726">
                  <a:extLst>
                    <a:ext uri="{9D8B030D-6E8A-4147-A177-3AD203B41FA5}">
                      <a16:colId xmlns:a16="http://schemas.microsoft.com/office/drawing/2014/main" val="20002"/>
                    </a:ext>
                  </a:extLst>
                </a:gridCol>
                <a:gridCol w="2275453">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锰铜合金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z63.jpg" descr="id:2147498381;FounderCES"/>
          <p:cNvPicPr/>
          <p:nvPr/>
        </p:nvPicPr>
        <p:blipFill>
          <a:blip r:embed="rId2"/>
          <a:stretch>
            <a:fillRect/>
          </a:stretch>
        </p:blipFill>
        <p:spPr>
          <a:xfrm>
            <a:off x="6195694" y="2989885"/>
            <a:ext cx="2582039" cy="1532277"/>
          </a:xfrm>
          <a:prstGeom prst="rect">
            <a:avLst/>
          </a:prstGeom>
        </p:spPr>
      </p:pic>
      <p:pic>
        <p:nvPicPr>
          <p:cNvPr id="5" name="z64.jpg" descr="id:2147498388;FounderCES"/>
          <p:cNvPicPr/>
          <p:nvPr/>
        </p:nvPicPr>
        <p:blipFill>
          <a:blip r:embed="rId3"/>
          <a:stretch>
            <a:fillRect/>
          </a:stretch>
        </p:blipFill>
        <p:spPr>
          <a:xfrm>
            <a:off x="8993757" y="3186419"/>
            <a:ext cx="3017284" cy="1172843"/>
          </a:xfrm>
          <a:prstGeom prst="rect">
            <a:avLst/>
          </a:prstGeom>
        </p:spPr>
      </p:pic>
      <p:sp>
        <p:nvSpPr>
          <p:cNvPr id="6" name="矩形 5"/>
          <p:cNvSpPr/>
          <p:nvPr/>
        </p:nvSpPr>
        <p:spPr>
          <a:xfrm>
            <a:off x="7176128" y="452216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10344480" y="454140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255863" y="5069993"/>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9669728" y="1718572"/>
            <a:ext cx="1731564" cy="461665"/>
          </a:xfrm>
          <a:prstGeom prst="rect">
            <a:avLst/>
          </a:prstGeom>
        </p:spPr>
        <p:txBody>
          <a:bodyPr wrap="none">
            <a:spAutoFit/>
          </a:bodyPr>
          <a:lstStyle/>
          <a:p>
            <a:r>
              <a:rPr lang="zh-CN" altLang="zh-CN" sz="2400">
                <a:cs typeface="Times New Roman" panose="02020603050405020304" pitchFamily="18" charset="0"/>
              </a:rPr>
              <a:t>导体的材料</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）要进一步研究导体材料的导电性能，就需要测量导体的电阻，小明的实验方案和操作过程均正确，两表的连接和示数如图乙所示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但通过观察发现电流表指针偏转过小，这样会导致实验误差</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，解决这一问题的措施是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2943528"/>
          <a:ext cx="5688632" cy="2410907"/>
        </p:xfrm>
        <a:graphic>
          <a:graphicData uri="http://schemas.openxmlformats.org/drawingml/2006/table">
            <a:tbl>
              <a:tblPr firstRow="1" firstCol="1" bandRow="1"/>
              <a:tblGrid>
                <a:gridCol w="853295">
                  <a:extLst>
                    <a:ext uri="{9D8B030D-6E8A-4147-A177-3AD203B41FA5}">
                      <a16:colId xmlns:a16="http://schemas.microsoft.com/office/drawing/2014/main" val="20000"/>
                    </a:ext>
                  </a:extLst>
                </a:gridCol>
                <a:gridCol w="1422158">
                  <a:extLst>
                    <a:ext uri="{9D8B030D-6E8A-4147-A177-3AD203B41FA5}">
                      <a16:colId xmlns:a16="http://schemas.microsoft.com/office/drawing/2014/main" val="20001"/>
                    </a:ext>
                  </a:extLst>
                </a:gridCol>
                <a:gridCol w="1137726">
                  <a:extLst>
                    <a:ext uri="{9D8B030D-6E8A-4147-A177-3AD203B41FA5}">
                      <a16:colId xmlns:a16="http://schemas.microsoft.com/office/drawing/2014/main" val="20002"/>
                    </a:ext>
                  </a:extLst>
                </a:gridCol>
                <a:gridCol w="2275453">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横截面积</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锰铜合金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z63.jpg" descr="id:2147498381;FounderCES"/>
          <p:cNvPicPr/>
          <p:nvPr/>
        </p:nvPicPr>
        <p:blipFill>
          <a:blip r:embed="rId2"/>
          <a:stretch>
            <a:fillRect/>
          </a:stretch>
        </p:blipFill>
        <p:spPr>
          <a:xfrm>
            <a:off x="6195693" y="2996781"/>
            <a:ext cx="2582039" cy="1532277"/>
          </a:xfrm>
          <a:prstGeom prst="rect">
            <a:avLst/>
          </a:prstGeom>
        </p:spPr>
      </p:pic>
      <p:pic>
        <p:nvPicPr>
          <p:cNvPr id="5" name="z64.jpg" descr="id:2147498388;FounderCES"/>
          <p:cNvPicPr/>
          <p:nvPr/>
        </p:nvPicPr>
        <p:blipFill>
          <a:blip r:embed="rId3"/>
          <a:stretch>
            <a:fillRect/>
          </a:stretch>
        </p:blipFill>
        <p:spPr>
          <a:xfrm>
            <a:off x="8993756" y="3193315"/>
            <a:ext cx="3017284" cy="1172843"/>
          </a:xfrm>
          <a:prstGeom prst="rect">
            <a:avLst/>
          </a:prstGeom>
        </p:spPr>
      </p:pic>
      <p:sp>
        <p:nvSpPr>
          <p:cNvPr id="6" name="矩形 5"/>
          <p:cNvSpPr/>
          <p:nvPr/>
        </p:nvSpPr>
        <p:spPr>
          <a:xfrm>
            <a:off x="7176127" y="4529058"/>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10344479" y="454829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255862" y="5076889"/>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4159616" y="2206898"/>
            <a:ext cx="803425" cy="461665"/>
          </a:xfrm>
          <a:prstGeom prst="rect">
            <a:avLst/>
          </a:prstGeom>
        </p:spPr>
        <p:txBody>
          <a:bodyPr wrap="none">
            <a:spAutoFit/>
          </a:bodyPr>
          <a:lstStyle/>
          <a:p>
            <a:r>
              <a:rPr lang="zh-CN" altLang="zh-CN" sz="2400">
                <a:cs typeface="Times New Roman" panose="02020603050405020304" pitchFamily="18" charset="0"/>
              </a:rPr>
              <a:t>偏大</a:t>
            </a:r>
            <a:endParaRPr lang="zh-CN" altLang="en-US"/>
          </a:p>
        </p:txBody>
      </p:sp>
      <p:sp>
        <p:nvSpPr>
          <p:cNvPr id="10" name="矩形 9"/>
          <p:cNvSpPr/>
          <p:nvPr/>
        </p:nvSpPr>
        <p:spPr>
          <a:xfrm>
            <a:off x="8279528" y="2219489"/>
            <a:ext cx="3376245" cy="461665"/>
          </a:xfrm>
          <a:prstGeom prst="rect">
            <a:avLst/>
          </a:prstGeom>
        </p:spPr>
        <p:txBody>
          <a:bodyPr wrap="none">
            <a:spAutoFit/>
          </a:bodyPr>
          <a:lstStyle/>
          <a:p>
            <a:r>
              <a:rPr lang="zh-CN" altLang="zh-CN" sz="2400" spc="-150">
                <a:cs typeface="Times New Roman" panose="02020603050405020304" pitchFamily="18" charset="0"/>
              </a:rPr>
              <a:t>电流表改用小的测量范围</a:t>
            </a:r>
            <a:endParaRPr lang="zh-CN" altLang="en-US" spc="-15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123315"/>
            <a:ext cx="11485880" cy="3188970"/>
          </a:xfrm>
          <a:solidFill>
            <a:srgbClr val="E1F4FC"/>
          </a:solidFill>
        </p:spPr>
        <p:txBody>
          <a:bodyPr>
            <a:noAutofit/>
          </a:bodyPr>
          <a:lstStyle/>
          <a:p>
            <a:pPr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探究影响导体电阻大小的因素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影响电阻大小的因素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称为变量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有多个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我们在研究某一个因素的影响时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只改变这个因素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而保持其他因素不变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从而确定该因素是否影响导体电阻的大小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据此类推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对有关因素逐个进行判断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就能找出影响导体电阻大小的所有因素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这种方法被称为控制变量法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控制变量法是解决复杂问题的一种有效方法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137146"/>
            <a:ext cx="2254058" cy="57999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618630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20"/>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有些汽车前挡风玻璃上的刮水器能够根据雨量的大小相应地改变刮水的速度，雨停后，刮水器自动停止工作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小珠查阅了相关资料后，自制了如图甲所示的雨水检测金属网（</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以下简称检测网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），并设计了如图乙所示的模拟电路进行探究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）小珠按照设计的电路图连接电路，检测网未放入雨水中，电流表无示数；将检测网放入雨水中，电流表有示数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这表明雨水是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绝缘体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小珠通过观察电路中</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的变化来判断电动机转速的变化，从而反映出刮水器刮水速度的变化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054646" y="740077"/>
            <a:ext cx="3341566" cy="484970"/>
          </a:xfrm>
          <a:prstGeom prst="rect">
            <a:avLst/>
          </a:prstGeom>
        </p:spPr>
      </p:pic>
      <p:pic>
        <p:nvPicPr>
          <p:cNvPr id="4" name="wf123.jpg" descr="id:2147498409;FounderCES"/>
          <p:cNvPicPr/>
          <p:nvPr/>
        </p:nvPicPr>
        <p:blipFill>
          <a:blip r:embed="rId3"/>
          <a:stretch>
            <a:fillRect/>
          </a:stretch>
        </p:blipFill>
        <p:spPr>
          <a:xfrm>
            <a:off x="3934966" y="2357506"/>
            <a:ext cx="4896544" cy="1785492"/>
          </a:xfrm>
          <a:prstGeom prst="rect">
            <a:avLst/>
          </a:prstGeom>
        </p:spPr>
      </p:pic>
      <p:sp>
        <p:nvSpPr>
          <p:cNvPr id="5" name="矩形 4"/>
          <p:cNvSpPr/>
          <p:nvPr/>
        </p:nvSpPr>
        <p:spPr>
          <a:xfrm>
            <a:off x="5238797" y="4119650"/>
            <a:ext cx="1729961" cy="461665"/>
          </a:xfrm>
          <a:prstGeom prst="rect">
            <a:avLst/>
          </a:prstGeom>
        </p:spPr>
        <p:txBody>
          <a:bodyPr wrap="none">
            <a:spAutoFit/>
          </a:bodyPr>
          <a:lstStyle/>
          <a:p>
            <a:r>
              <a:rPr lang="zh-CN" altLang="zh-CN" sz="2400" b="0" dirty="0">
                <a:solidFill>
                  <a:srgbClr val="000000"/>
                </a:solidFill>
                <a:cs typeface="Times New Roman" panose="02020603050405020304" pitchFamily="18" charset="0"/>
              </a:rPr>
              <a:t>（第</a:t>
            </a:r>
            <a:r>
              <a:rPr lang="en-US" altLang="zh-CN" sz="2400" b="0" dirty="0">
                <a:solidFill>
                  <a:srgbClr val="000000"/>
                </a:solidFill>
              </a:rPr>
              <a:t>12</a:t>
            </a:r>
            <a:r>
              <a:rPr lang="zh-CN" altLang="zh-CN" sz="2400" b="0" dirty="0">
                <a:solidFill>
                  <a:srgbClr val="000000"/>
                </a:solidFill>
                <a:cs typeface="Times New Roman" panose="02020603050405020304" pitchFamily="18" charset="0"/>
              </a:rPr>
              <a:t>题）</a:t>
            </a:r>
            <a:endParaRPr lang="zh-CN" altLang="en-US" b="0" dirty="0"/>
          </a:p>
        </p:txBody>
      </p:sp>
      <p:sp>
        <p:nvSpPr>
          <p:cNvPr id="6" name="矩形 5"/>
          <p:cNvSpPr/>
          <p:nvPr/>
        </p:nvSpPr>
        <p:spPr>
          <a:xfrm>
            <a:off x="6743278" y="5066127"/>
            <a:ext cx="803425" cy="461665"/>
          </a:xfrm>
          <a:prstGeom prst="rect">
            <a:avLst/>
          </a:prstGeom>
        </p:spPr>
        <p:txBody>
          <a:bodyPr wrap="none">
            <a:spAutoFit/>
          </a:bodyPr>
          <a:lstStyle/>
          <a:p>
            <a:r>
              <a:rPr lang="zh-CN" altLang="zh-CN" sz="2400">
                <a:cs typeface="Times New Roman" panose="02020603050405020304" pitchFamily="18" charset="0"/>
              </a:rPr>
              <a:t>导体</a:t>
            </a:r>
            <a:endParaRPr lang="zh-CN" altLang="en-US"/>
          </a:p>
        </p:txBody>
      </p:sp>
      <p:sp>
        <p:nvSpPr>
          <p:cNvPr id="7" name="矩形 6"/>
          <p:cNvSpPr/>
          <p:nvPr/>
        </p:nvSpPr>
        <p:spPr>
          <a:xfrm>
            <a:off x="3261016" y="5631631"/>
            <a:ext cx="1731564" cy="461665"/>
          </a:xfrm>
          <a:prstGeom prst="rect">
            <a:avLst/>
          </a:prstGeom>
        </p:spPr>
        <p:txBody>
          <a:bodyPr wrap="none">
            <a:spAutoFit/>
          </a:bodyPr>
          <a:lstStyle/>
          <a:p>
            <a:r>
              <a:rPr lang="zh-CN" altLang="zh-CN" sz="2400">
                <a:cs typeface="Times New Roman" panose="02020603050405020304" pitchFamily="18" charset="0"/>
              </a:rPr>
              <a:t>电流表示数</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65078"/>
            <a:ext cx="11485848" cy="279223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下列关于导体电阻的说法正确的是（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长度长的导体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电阻一定大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横截面积大的导体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电阻一定小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导体的电阻由其两端的电压和通过的电流来决定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导体的电阻与导体的材料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长度和横截面积等因素有关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基础巩固提优-24.eps" descr="id:2147498232;FounderCES"/>
          <p:cNvPicPr/>
          <p:nvPr/>
        </p:nvPicPr>
        <p:blipFill>
          <a:blip r:embed="rId2"/>
          <a:stretch>
            <a:fillRect/>
          </a:stretch>
        </p:blipFill>
        <p:spPr>
          <a:xfrm>
            <a:off x="360181" y="764704"/>
            <a:ext cx="7535225" cy="561971"/>
          </a:xfrm>
          <a:prstGeom prst="rect">
            <a:avLst/>
          </a:prstGeom>
        </p:spPr>
      </p:pic>
      <p:sp>
        <p:nvSpPr>
          <p:cNvPr id="4" name="矩形 3"/>
          <p:cNvSpPr/>
          <p:nvPr/>
        </p:nvSpPr>
        <p:spPr>
          <a:xfrm>
            <a:off x="5776982" y="1476158"/>
            <a:ext cx="407484" cy="461665"/>
          </a:xfrm>
          <a:prstGeom prst="rect">
            <a:avLst/>
          </a:prstGeom>
        </p:spPr>
        <p:txBody>
          <a:bodyPr wrap="none">
            <a:spAutoFit/>
          </a:bodyPr>
          <a:lstStyle/>
          <a:p>
            <a:r>
              <a:rPr lang="en-US" altLang="zh-CN" sz="2400"/>
              <a:t>D</a:t>
            </a:r>
            <a:endParaRPr lang="zh-CN" altLang="en-US"/>
          </a:p>
        </p:txBody>
      </p:sp>
      <p:sp>
        <p:nvSpPr>
          <p:cNvPr id="5" name="内容占位符 1"/>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导体的电阻由导体的长度、横截面积、材料、温度等决定；在其他条件相同的情况下，长度长的导体，其电阻大；在其他条件相同的情况下，横截面积大的导体，其电阻小，故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正确；导体的电阻是导体的一种性质，反映了导体对电流的阻碍作用，与导体两端电压和通过的电流无关，故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6828"/>
            <a:ext cx="11485848" cy="1754326"/>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由题可知，按照设计的电路图连接电路，检测网未放入雨水中，电流表无示数；将检测网放入雨水中，电流表有示数，所以雨水是导体；在该实验中，通过观察电路中的电流表示数（</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）的变化来判断电动机转速的变化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f123.jpg" descr="id:2147498409;FounderCES"/>
          <p:cNvPicPr/>
          <p:nvPr/>
        </p:nvPicPr>
        <p:blipFill>
          <a:blip r:embed="rId2"/>
          <a:stretch>
            <a:fillRect/>
          </a:stretch>
        </p:blipFill>
        <p:spPr>
          <a:xfrm>
            <a:off x="3934966" y="3427620"/>
            <a:ext cx="4896544" cy="1785492"/>
          </a:xfrm>
          <a:prstGeom prst="rect">
            <a:avLst/>
          </a:prstGeom>
        </p:spPr>
      </p:pic>
      <p:sp>
        <p:nvSpPr>
          <p:cNvPr id="5" name="矩形 4"/>
          <p:cNvSpPr/>
          <p:nvPr/>
        </p:nvSpPr>
        <p:spPr>
          <a:xfrm>
            <a:off x="5303118" y="5271591"/>
            <a:ext cx="1729961"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12</a:t>
            </a:r>
            <a:r>
              <a:rPr lang="zh-CN" altLang="zh-CN" sz="2400" b="0">
                <a:solidFill>
                  <a:srgbClr val="000000"/>
                </a:solidFill>
                <a:cs typeface="Times New Roman" panose="02020603050405020304" pitchFamily="18" charset="0"/>
              </a:rPr>
              <a:t>题）</a:t>
            </a:r>
            <a:endParaRPr lang="zh-CN" altLang="en-US" b="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5421"/>
            <a:ext cx="11485848" cy="230832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）将检测网竖立并缓慢浸入雨水中进行实验，分析数据可知，金属网浸入雨水中的深度越深，电流表的示数越大，这说明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间接入电路的电阻</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我们知道，影响导体电阻的大小的因素有导体的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、长度和横截面积，由此可知，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间接入电路的电阻变化是由导体的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变化引起的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f123.jpg" descr="id:2147498409;FounderCES"/>
          <p:cNvPicPr/>
          <p:nvPr/>
        </p:nvPicPr>
        <p:blipFill>
          <a:blip r:embed="rId2"/>
          <a:stretch>
            <a:fillRect/>
          </a:stretch>
        </p:blipFill>
        <p:spPr>
          <a:xfrm>
            <a:off x="3286894" y="3543399"/>
            <a:ext cx="5726780" cy="2088232"/>
          </a:xfrm>
          <a:prstGeom prst="rect">
            <a:avLst/>
          </a:prstGeom>
        </p:spPr>
      </p:pic>
      <p:sp>
        <p:nvSpPr>
          <p:cNvPr id="4" name="矩形 3"/>
          <p:cNvSpPr/>
          <p:nvPr/>
        </p:nvSpPr>
        <p:spPr>
          <a:xfrm>
            <a:off x="5087094" y="5631631"/>
            <a:ext cx="1729961"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12</a:t>
            </a:r>
            <a:r>
              <a:rPr lang="zh-CN" altLang="zh-CN" sz="2400" b="0">
                <a:solidFill>
                  <a:srgbClr val="000000"/>
                </a:solidFill>
                <a:cs typeface="Times New Roman" panose="02020603050405020304" pitchFamily="18" charset="0"/>
              </a:rPr>
              <a:t>题）</a:t>
            </a:r>
            <a:endParaRPr lang="zh-CN" altLang="en-US" b="0"/>
          </a:p>
        </p:txBody>
      </p:sp>
      <p:sp>
        <p:nvSpPr>
          <p:cNvPr id="5" name="矩形 4"/>
          <p:cNvSpPr/>
          <p:nvPr/>
        </p:nvSpPr>
        <p:spPr>
          <a:xfrm>
            <a:off x="9064786" y="1615947"/>
            <a:ext cx="803425" cy="461665"/>
          </a:xfrm>
          <a:prstGeom prst="rect">
            <a:avLst/>
          </a:prstGeom>
        </p:spPr>
        <p:txBody>
          <a:bodyPr wrap="none">
            <a:spAutoFit/>
          </a:bodyPr>
          <a:lstStyle/>
          <a:p>
            <a:r>
              <a:rPr lang="zh-CN" altLang="zh-CN" sz="2400">
                <a:cs typeface="Times New Roman" panose="02020603050405020304" pitchFamily="18" charset="0"/>
              </a:rPr>
              <a:t>变小</a:t>
            </a:r>
            <a:endParaRPr lang="zh-CN" altLang="en-US"/>
          </a:p>
        </p:txBody>
      </p:sp>
      <p:sp>
        <p:nvSpPr>
          <p:cNvPr id="7" name="矩形 6"/>
          <p:cNvSpPr/>
          <p:nvPr/>
        </p:nvSpPr>
        <p:spPr>
          <a:xfrm>
            <a:off x="9013674" y="2161245"/>
            <a:ext cx="803425" cy="461665"/>
          </a:xfrm>
          <a:prstGeom prst="rect">
            <a:avLst/>
          </a:prstGeom>
        </p:spPr>
        <p:txBody>
          <a:bodyPr wrap="none">
            <a:spAutoFit/>
          </a:bodyPr>
          <a:lstStyle/>
          <a:p>
            <a:r>
              <a:rPr lang="zh-CN" altLang="zh-CN" sz="2400">
                <a:cs typeface="Times New Roman" panose="02020603050405020304" pitchFamily="18" charset="0"/>
              </a:rPr>
              <a:t>材料</a:t>
            </a:r>
            <a:endParaRPr lang="zh-CN" altLang="en-US"/>
          </a:p>
        </p:txBody>
      </p:sp>
      <p:sp>
        <p:nvSpPr>
          <p:cNvPr id="8" name="矩形 7"/>
          <p:cNvSpPr/>
          <p:nvPr/>
        </p:nvSpPr>
        <p:spPr>
          <a:xfrm>
            <a:off x="8099804" y="2720421"/>
            <a:ext cx="1422184" cy="461665"/>
          </a:xfrm>
          <a:prstGeom prst="rect">
            <a:avLst/>
          </a:prstGeom>
        </p:spPr>
        <p:txBody>
          <a:bodyPr wrap="none">
            <a:spAutoFit/>
          </a:bodyPr>
          <a:lstStyle/>
          <a:p>
            <a:r>
              <a:rPr lang="zh-CN" altLang="zh-CN" sz="2400">
                <a:cs typeface="Times New Roman" panose="02020603050405020304" pitchFamily="18" charset="0"/>
              </a:rPr>
              <a:t>横截面积</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2812"/>
            <a:ext cx="11485848" cy="2238241"/>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由电阻对电流的阻碍作用可知，电流表的示数越大，说明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间接入电路的电阻越小；影响导体电阻的大小的因素有导体的材料、长度和横截面积；由题图甲可知，当雨水变深时，金属网浸入雨水中的深度越深，接入电路中金属网的横截面积发生变化，所以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间接入电路的电阻变化是由导体的横截面积变化引起的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f123.jpg" descr="id:2147498409;FounderCES"/>
          <p:cNvPicPr/>
          <p:nvPr/>
        </p:nvPicPr>
        <p:blipFill>
          <a:blip r:embed="rId2"/>
          <a:stretch>
            <a:fillRect/>
          </a:stretch>
        </p:blipFill>
        <p:spPr>
          <a:xfrm>
            <a:off x="3934966" y="3859668"/>
            <a:ext cx="4896544" cy="1785492"/>
          </a:xfrm>
          <a:prstGeom prst="rect">
            <a:avLst/>
          </a:prstGeom>
        </p:spPr>
      </p:pic>
      <p:sp>
        <p:nvSpPr>
          <p:cNvPr id="4" name="矩形 3"/>
          <p:cNvSpPr/>
          <p:nvPr/>
        </p:nvSpPr>
        <p:spPr>
          <a:xfrm>
            <a:off x="5303118" y="5703639"/>
            <a:ext cx="1729961"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12</a:t>
            </a:r>
            <a:r>
              <a:rPr lang="zh-CN" altLang="zh-CN" sz="2400" b="0">
                <a:solidFill>
                  <a:srgbClr val="000000"/>
                </a:solidFill>
                <a:cs typeface="Times New Roman" panose="02020603050405020304" pitchFamily="18" charset="0"/>
              </a:rPr>
              <a:t>题）</a:t>
            </a:r>
            <a:endParaRPr lang="zh-CN" altLang="en-US" b="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8057"/>
            <a:ext cx="11485848" cy="1684244"/>
          </a:xfrm>
        </p:spPr>
        <p:txBody>
          <a:bodyPr/>
          <a:lstStyle/>
          <a:p>
            <a:pPr algn="dist"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）小珠设计的电路在无雨水时，电动机不能转动，可是这样无法实现无雨时的车窗清洗，请你帮助小珠，在图乙电路中，用笔画代替导线，加装一个开关解决此</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f123.jpg" descr="id:2147498409;FounderCES"/>
          <p:cNvPicPr/>
          <p:nvPr/>
        </p:nvPicPr>
        <p:blipFill>
          <a:blip r:embed="rId2"/>
          <a:stretch>
            <a:fillRect/>
          </a:stretch>
        </p:blipFill>
        <p:spPr>
          <a:xfrm>
            <a:off x="3358902" y="2476801"/>
            <a:ext cx="5726780" cy="2088232"/>
          </a:xfrm>
          <a:prstGeom prst="rect">
            <a:avLst/>
          </a:prstGeom>
        </p:spPr>
      </p:pic>
      <p:sp>
        <p:nvSpPr>
          <p:cNvPr id="4" name="矩形 3"/>
          <p:cNvSpPr/>
          <p:nvPr/>
        </p:nvSpPr>
        <p:spPr>
          <a:xfrm>
            <a:off x="5159102" y="4565033"/>
            <a:ext cx="1729961"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12</a:t>
            </a:r>
            <a:r>
              <a:rPr lang="zh-CN" altLang="zh-CN" sz="2400" b="0">
                <a:solidFill>
                  <a:srgbClr val="000000"/>
                </a:solidFill>
                <a:cs typeface="Times New Roman" panose="02020603050405020304" pitchFamily="18" charset="0"/>
              </a:rPr>
              <a:t>题）</a:t>
            </a:r>
            <a:endParaRPr lang="zh-CN" altLang="en-US" b="0"/>
          </a:p>
        </p:txBody>
      </p:sp>
      <p:sp>
        <p:nvSpPr>
          <p:cNvPr id="5" name="矩形 4"/>
          <p:cNvSpPr/>
          <p:nvPr/>
        </p:nvSpPr>
        <p:spPr>
          <a:xfrm>
            <a:off x="360854" y="2664170"/>
            <a:ext cx="1422184"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如图所示</a:t>
            </a:r>
            <a:endParaRPr lang="zh-CN" altLang="zh-CN" sz="900">
              <a:solidFill>
                <a:srgbClr val="000000"/>
              </a:solidFill>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6581140" y="2425700"/>
            <a:ext cx="2538730" cy="1851660"/>
          </a:xfrm>
          <a:prstGeom prst="rect">
            <a:avLst/>
          </a:prstGeom>
        </p:spPr>
      </p:pic>
      <p:sp>
        <p:nvSpPr>
          <p:cNvPr id="8" name="内容占位符 2"/>
          <p:cNvSpPr txBox="1"/>
          <p:nvPr/>
        </p:nvSpPr>
        <p:spPr bwMode="auto">
          <a:xfrm>
            <a:off x="360854" y="499689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题图乙中，</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在检测网处并联一个开关，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可以实现在无雨水时的车窗清洗</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pic>
        <p:nvPicPr>
          <p:cNvPr id="9" name="箭头右.eps" descr="id:2147488457;FounderCES"/>
          <p:cNvPicPr/>
          <p:nvPr/>
        </p:nvPicPr>
        <p:blipFill>
          <a:blip r:embed="rId4"/>
          <a:stretch>
            <a:fillRect/>
          </a:stretch>
        </p:blipFill>
        <p:spPr>
          <a:xfrm>
            <a:off x="3070870" y="5573144"/>
            <a:ext cx="432048" cy="341003"/>
          </a:xfrm>
          <a:prstGeom prst="rect">
            <a:avLst/>
          </a:prstGeom>
        </p:spPr>
      </p:pic>
      <p:sp>
        <p:nvSpPr>
          <p:cNvPr id="10" name="矩形 9"/>
          <p:cNvSpPr/>
          <p:nvPr/>
        </p:nvSpPr>
        <p:spPr>
          <a:xfrm>
            <a:off x="3574926" y="5590981"/>
            <a:ext cx="7056784" cy="646331"/>
          </a:xfrm>
          <a:prstGeom prst="rect">
            <a:avLst/>
          </a:prstGeom>
        </p:spPr>
        <p:txBody>
          <a:bodyPr wrap="square">
            <a:spAutoFit/>
          </a:bodyPr>
          <a:lstStyle/>
          <a:p>
            <a:pPr algn="just">
              <a:lnSpc>
                <a:spcPct val="150000"/>
              </a:lnSpc>
              <a:spcAft>
                <a:spcPts val="0"/>
              </a:spcAft>
            </a:pPr>
            <a:r>
              <a:rPr lang="zh-CN" altLang="zh-CN" sz="2400">
                <a:solidFill>
                  <a:srgbClr val="00AEEF"/>
                </a:solidFill>
                <a:ea typeface="楷体" panose="02010609060101010101" pitchFamily="49" charset="-122"/>
                <a:cs typeface="Times New Roman" panose="02020603050405020304" pitchFamily="18" charset="0"/>
              </a:rPr>
              <a:t>既不影响其他电路</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又可实现无雨水时启动电动机</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389"/>
            <a:ext cx="11485848" cy="341632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）如图所示的铝芯电缆是一种输电导线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在某村输电线路改造工程中，更换的铝芯电缆比旧铝芯电缆电阻更小，主要是因为新电缆的（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铝芯更细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铝芯更粗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绝缘皮更薄</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绝缘皮更厚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中考提分新题-24.eps" descr="id:2147498416;FounderCES"/>
          <p:cNvPicPr/>
          <p:nvPr/>
        </p:nvPicPr>
        <p:blipFill>
          <a:blip r:embed="rId2"/>
          <a:stretch>
            <a:fillRect/>
          </a:stretch>
        </p:blipFill>
        <p:spPr>
          <a:xfrm>
            <a:off x="360855" y="1318016"/>
            <a:ext cx="7534552" cy="561921"/>
          </a:xfrm>
          <a:prstGeom prst="rect">
            <a:avLst/>
          </a:prstGeom>
        </p:spPr>
      </p:pic>
      <p:pic>
        <p:nvPicPr>
          <p:cNvPr id="4" name="gyc115.jpg" descr="id:2147498423;FounderCES"/>
          <p:cNvPicPr/>
          <p:nvPr/>
        </p:nvPicPr>
        <p:blipFill>
          <a:blip r:embed="rId3"/>
          <a:stretch>
            <a:fillRect/>
          </a:stretch>
        </p:blipFill>
        <p:spPr>
          <a:xfrm>
            <a:off x="4727054" y="2996768"/>
            <a:ext cx="2736304" cy="1761709"/>
          </a:xfrm>
          <a:prstGeom prst="rect">
            <a:avLst/>
          </a:prstGeom>
        </p:spPr>
      </p:pic>
      <p:sp>
        <p:nvSpPr>
          <p:cNvPr id="5" name="矩形 4"/>
          <p:cNvSpPr/>
          <p:nvPr/>
        </p:nvSpPr>
        <p:spPr>
          <a:xfrm>
            <a:off x="5090300" y="486897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10018142" y="2569607"/>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5976"/>
            <a:ext cx="11485848" cy="2792239"/>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由影响导体电阻大小的因素可知，在其他条件相同时，导体的横截面积越大，其电阻越小；在某村输电线路改造工程中，更换的铝芯电缆比旧铝芯电缆电阻更小，因输电线的材料不变（</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），其长度不可以减小（</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即长度不变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否则不能满足改造要求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），所以只能通过增大横截面积来减小电阻，也就是更换更粗的铝芯，与绝缘皮的厚薄无关，故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7"/>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常德中考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三根完全相同的导线，将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导线剪去一半，电阻变为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导线均匀地拉伸到原来长度的两倍，电阻变为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导线从中间对折，电阻变为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下列大小关系正确的是（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10630" y="853964"/>
            <a:ext cx="3371137" cy="437657"/>
          </a:xfrm>
          <a:prstGeom prst="rect">
            <a:avLst/>
          </a:prstGeom>
        </p:spPr>
      </p:pic>
      <p:sp>
        <p:nvSpPr>
          <p:cNvPr id="4" name="矩形 3"/>
          <p:cNvSpPr/>
          <p:nvPr/>
        </p:nvSpPr>
        <p:spPr>
          <a:xfrm>
            <a:off x="8416714" y="1934084"/>
            <a:ext cx="389850" cy="461665"/>
          </a:xfrm>
          <a:prstGeom prst="rect">
            <a:avLst/>
          </a:prstGeom>
        </p:spPr>
        <p:txBody>
          <a:bodyPr wrap="none">
            <a:spAutoFit/>
          </a:bodyPr>
          <a:lstStyle/>
          <a:p>
            <a:r>
              <a:rPr lang="en-US" altLang="zh-CN" sz="2400"/>
              <a:t>B</a:t>
            </a:r>
            <a:endParaRPr lang="zh-CN" altLang="en-US"/>
          </a:p>
        </p:txBody>
      </p:sp>
      <mc:AlternateContent xmlns:mc="http://schemas.openxmlformats.org/markup-compatibility/2006" xmlns:a14="http://schemas.microsoft.com/office/drawing/2010/main">
        <mc:Choice Requires="a14">
          <p:sp>
            <p:nvSpPr>
              <p:cNvPr id="5" name="内容占位符 1"/>
              <p:cNvSpPr txBox="1"/>
              <p:nvPr/>
            </p:nvSpPr>
            <p:spPr bwMode="auto">
              <a:xfrm>
                <a:off x="360854" y="3501008"/>
                <a:ext cx="11485848" cy="293535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三根完全相同的导线，设其电阻为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导线剪去一半，电阻变</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lnSpc>
                    <a:spcPct val="12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为原来的一半，即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导线均匀地拉伸到原来长度的两倍，长度增加，横截面</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积减小，电阻变大，</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导线从中间对折，长度变为原来的一半，电阻变小，但与减去一半比，长度相同，横截面积更大，电阻更小，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，则三个电阻的关系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60854" y="3501008"/>
                <a:ext cx="11485848" cy="2935355"/>
              </a:xfrm>
              <a:prstGeom prst="rect">
                <a:avLst/>
              </a:prstGeom>
              <a:blipFill rotWithShape="1">
                <a:blip r:embed="rId3"/>
                <a:stretch>
                  <a:fillRect l="-2" t="-9" r="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06722"/>
            <a:ext cx="11485848" cy="1754326"/>
          </a:xfrm>
          <a:solidFill>
            <a:srgbClr val="E1F4FC"/>
          </a:solidFill>
        </p:spPr>
        <p:txBody>
          <a:bodyPr/>
          <a:lstStyle/>
          <a:p>
            <a:pPr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电阻是导体本身的一种性质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反映了导体对电流阻碍作用的大小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电阻大小与导体的材料、长度、横截面积有关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另外还受温度的影响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与导体中的电流、导体两端的电压无关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2106722"/>
            <a:ext cx="2254058" cy="57735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2862322"/>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20"/>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衡阳衡阳县模拟改编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日，某品牌发布了全球首款三折叠屏手机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手机搭载了自家研发的麒麟芯片，这是先进的人工智能（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）芯片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制造芯片的主要材料是（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半导体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绝缘体</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超导体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75240" y="1530914"/>
            <a:ext cx="3158223" cy="473142"/>
          </a:xfrm>
          <a:prstGeom prst="rect">
            <a:avLst/>
          </a:prstGeom>
        </p:spPr>
      </p:pic>
      <p:sp>
        <p:nvSpPr>
          <p:cNvPr id="4" name="矩形 3"/>
          <p:cNvSpPr/>
          <p:nvPr/>
        </p:nvSpPr>
        <p:spPr>
          <a:xfrm>
            <a:off x="5625655" y="2585894"/>
            <a:ext cx="389850" cy="461665"/>
          </a:xfrm>
          <a:prstGeom prst="rect">
            <a:avLst/>
          </a:prstGeom>
        </p:spPr>
        <p:txBody>
          <a:bodyPr wrap="none">
            <a:spAutoFit/>
          </a:bodyPr>
          <a:lstStyle/>
          <a:p>
            <a:r>
              <a:rPr lang="en-US" altLang="zh-CN" sz="2400"/>
              <a:t>B</a:t>
            </a:r>
            <a:endParaRPr lang="zh-CN" altLang="en-US"/>
          </a:p>
        </p:txBody>
      </p:sp>
      <p:sp>
        <p:nvSpPr>
          <p:cNvPr id="5" name="内容占位符 1"/>
          <p:cNvSpPr txBox="1"/>
          <p:nvPr/>
        </p:nvSpPr>
        <p:spPr bwMode="auto">
          <a:xfrm>
            <a:off x="360854" y="4098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芯片主要是由半导体的材料制成的，具有单向导电性，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p>
          <a:p>
            <a:pPr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6955"/>
          </a:xfrm>
        </p:spPr>
        <p:txBody>
          <a:bodyPr/>
          <a:lstStyle/>
          <a:p>
            <a:pPr hangingPunct="0">
              <a:spcAft>
                <a:spcPts val="0"/>
              </a:spcAft>
              <a:tabLst>
                <a:tab pos="594106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哈尔滨中考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）如图所示是小明自制的调光台灯，把一根导线固定在铅笔芯最左端，然后将另一根导线接触铅笔芯右端并逐渐向左滑动，小明会看到的现象是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产生这种现象的原因是接入电路中的导体的</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减小，引起导体电阻变小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304.jpg" descr="id:2147498253;FounderCES"/>
          <p:cNvPicPr/>
          <p:nvPr/>
        </p:nvPicPr>
        <p:blipFill>
          <a:blip r:embed="rId2"/>
          <a:stretch>
            <a:fillRect/>
          </a:stretch>
        </p:blipFill>
        <p:spPr>
          <a:xfrm>
            <a:off x="4078982" y="2654529"/>
            <a:ext cx="3672408" cy="1593884"/>
          </a:xfrm>
          <a:prstGeom prst="rect">
            <a:avLst/>
          </a:prstGeom>
        </p:spPr>
      </p:pic>
      <p:sp>
        <p:nvSpPr>
          <p:cNvPr id="4" name="矩形 3"/>
          <p:cNvSpPr/>
          <p:nvPr/>
        </p:nvSpPr>
        <p:spPr>
          <a:xfrm>
            <a:off x="5318948" y="4266255"/>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821370" y="1911202"/>
            <a:ext cx="1112805" cy="461665"/>
          </a:xfrm>
          <a:prstGeom prst="rect">
            <a:avLst/>
          </a:prstGeom>
        </p:spPr>
        <p:txBody>
          <a:bodyPr wrap="none">
            <a:spAutoFit/>
          </a:bodyPr>
          <a:lstStyle/>
          <a:p>
            <a:r>
              <a:rPr lang="zh-CN" altLang="zh-CN" sz="2400">
                <a:cs typeface="Times New Roman" panose="02020603050405020304" pitchFamily="18" charset="0"/>
              </a:rPr>
              <a:t>灯变亮</a:t>
            </a:r>
            <a:endParaRPr lang="zh-CN" altLang="en-US"/>
          </a:p>
        </p:txBody>
      </p:sp>
      <p:sp>
        <p:nvSpPr>
          <p:cNvPr id="7" name="矩形 6"/>
          <p:cNvSpPr/>
          <p:nvPr/>
        </p:nvSpPr>
        <p:spPr>
          <a:xfrm>
            <a:off x="8082553" y="1915153"/>
            <a:ext cx="803425" cy="461665"/>
          </a:xfrm>
          <a:prstGeom prst="rect">
            <a:avLst/>
          </a:prstGeom>
        </p:spPr>
        <p:txBody>
          <a:bodyPr wrap="none">
            <a:spAutoFit/>
          </a:bodyPr>
          <a:lstStyle/>
          <a:p>
            <a:r>
              <a:rPr lang="zh-CN" altLang="zh-CN" sz="2400">
                <a:cs typeface="Times New Roman" panose="02020603050405020304" pitchFamily="18" charset="0"/>
              </a:rPr>
              <a:t>长度</a:t>
            </a:r>
            <a:endParaRPr lang="zh-CN" altLang="en-US"/>
          </a:p>
        </p:txBody>
      </p:sp>
      <p:sp>
        <p:nvSpPr>
          <p:cNvPr id="8" name="内容占位符 2"/>
          <p:cNvSpPr txBox="1"/>
          <p:nvPr/>
        </p:nvSpPr>
        <p:spPr bwMode="auto">
          <a:xfrm>
            <a:off x="360854" y="48411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由题图可知，灯泡与铅笔芯串联，将另一根导线接触铅笔芯右端并逐渐向左滑动，铅笔芯接入电路中的长度逐渐减小，在其他条件不变时，铅笔芯接入电路中的电阻变小，使得电路中的电流变大，故灯泡会变亮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如图所示，当开关闭合后，用酒精灯对导线加热，电流表的读数会变小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这是因为导体的电阻与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有关，酒精灯对导线加热时，导线的电阻</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106.jpg" descr="id:2147498260;FounderCES"/>
          <p:cNvPicPr/>
          <p:nvPr/>
        </p:nvPicPr>
        <p:blipFill>
          <a:blip r:embed="rId2"/>
          <a:stretch>
            <a:fillRect/>
          </a:stretch>
        </p:blipFill>
        <p:spPr>
          <a:xfrm>
            <a:off x="4799062" y="1916832"/>
            <a:ext cx="2952328" cy="2309681"/>
          </a:xfrm>
          <a:prstGeom prst="rect">
            <a:avLst/>
          </a:prstGeom>
        </p:spPr>
      </p:pic>
      <p:sp>
        <p:nvSpPr>
          <p:cNvPr id="4" name="矩形 3"/>
          <p:cNvSpPr/>
          <p:nvPr/>
        </p:nvSpPr>
        <p:spPr>
          <a:xfrm>
            <a:off x="5306324" y="4226513"/>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2241278" y="1357409"/>
            <a:ext cx="803425" cy="461665"/>
          </a:xfrm>
          <a:prstGeom prst="rect">
            <a:avLst/>
          </a:prstGeom>
        </p:spPr>
        <p:txBody>
          <a:bodyPr wrap="none">
            <a:spAutoFit/>
          </a:bodyPr>
          <a:lstStyle/>
          <a:p>
            <a:r>
              <a:rPr lang="zh-CN" altLang="zh-CN" sz="2400">
                <a:cs typeface="Times New Roman" panose="02020603050405020304" pitchFamily="18" charset="0"/>
              </a:rPr>
              <a:t>温度</a:t>
            </a:r>
            <a:endParaRPr lang="zh-CN" altLang="en-US"/>
          </a:p>
        </p:txBody>
      </p:sp>
      <p:sp>
        <p:nvSpPr>
          <p:cNvPr id="7" name="矩形 6"/>
          <p:cNvSpPr/>
          <p:nvPr/>
        </p:nvSpPr>
        <p:spPr>
          <a:xfrm>
            <a:off x="8433966" y="1357409"/>
            <a:ext cx="803425" cy="461665"/>
          </a:xfrm>
          <a:prstGeom prst="rect">
            <a:avLst/>
          </a:prstGeom>
        </p:spPr>
        <p:txBody>
          <a:bodyPr wrap="none">
            <a:spAutoFit/>
          </a:bodyPr>
          <a:lstStyle/>
          <a:p>
            <a:r>
              <a:rPr lang="zh-CN" altLang="zh-CN" sz="2400">
                <a:cs typeface="Times New Roman" panose="02020603050405020304" pitchFamily="18" charset="0"/>
              </a:rPr>
              <a:t>变大</a:t>
            </a:r>
            <a:endParaRPr lang="zh-CN" altLang="en-US"/>
          </a:p>
        </p:txBody>
      </p:sp>
      <p:sp>
        <p:nvSpPr>
          <p:cNvPr id="8" name="内容占位符 3"/>
          <p:cNvSpPr txBox="1"/>
          <p:nvPr/>
        </p:nvSpPr>
        <p:spPr bwMode="auto">
          <a:xfrm>
            <a:off x="360854" y="49131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当开关闭合后，用酒精灯对导线加热，由于金属导线温度升高，电阻变大，所以可以观察到电流表的示数变小，这是因为导体的电阻与温度有关，酒精灯对导线加热时，导线的电阻变大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4680"/>
            <a:ext cx="11485848" cy="1754326"/>
          </a:xfrm>
        </p:spPr>
        <p:txBody>
          <a:bodyPr/>
          <a:lstStyle/>
          <a:p>
            <a:pPr algn="l" hangingPunct="0">
              <a:spcAft>
                <a:spcPts val="0"/>
              </a:spcAft>
              <a:tabLst>
                <a:tab pos="594106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云南昆明嵩明县期末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）高压输电线往往做成如图所示的四线并联的装置，这是通过增大导体的</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）导体的电阻</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维修线路时有时需要断电，此时导体的电阻将</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变为零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13.jpg" descr="id:2147498267;FounderCES"/>
          <p:cNvPicPr/>
          <p:nvPr/>
        </p:nvPicPr>
        <p:blipFill>
          <a:blip r:embed="rId2"/>
          <a:stretch>
            <a:fillRect/>
          </a:stretch>
        </p:blipFill>
        <p:spPr>
          <a:xfrm>
            <a:off x="4519602" y="3185472"/>
            <a:ext cx="3168352" cy="2259568"/>
          </a:xfrm>
          <a:prstGeom prst="rect">
            <a:avLst/>
          </a:prstGeom>
        </p:spPr>
      </p:pic>
      <p:sp>
        <p:nvSpPr>
          <p:cNvPr id="4" name="矩形 3"/>
          <p:cNvSpPr/>
          <p:nvPr/>
        </p:nvSpPr>
        <p:spPr>
          <a:xfrm>
            <a:off x="5318948" y="544504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3338652" y="1909005"/>
            <a:ext cx="1422184" cy="461665"/>
          </a:xfrm>
          <a:prstGeom prst="rect">
            <a:avLst/>
          </a:prstGeom>
        </p:spPr>
        <p:txBody>
          <a:bodyPr wrap="none">
            <a:spAutoFit/>
          </a:bodyPr>
          <a:lstStyle/>
          <a:p>
            <a:r>
              <a:rPr lang="zh-CN" altLang="zh-CN" sz="2400">
                <a:cs typeface="Times New Roman" panose="02020603050405020304" pitchFamily="18" charset="0"/>
              </a:rPr>
              <a:t>横截面积</a:t>
            </a:r>
            <a:endParaRPr lang="zh-CN" altLang="en-US"/>
          </a:p>
        </p:txBody>
      </p:sp>
      <p:sp>
        <p:nvSpPr>
          <p:cNvPr id="6" name="矩形 5"/>
          <p:cNvSpPr/>
          <p:nvPr/>
        </p:nvSpPr>
        <p:spPr>
          <a:xfrm>
            <a:off x="5464386" y="1909005"/>
            <a:ext cx="803425" cy="461665"/>
          </a:xfrm>
          <a:prstGeom prst="rect">
            <a:avLst/>
          </a:prstGeom>
        </p:spPr>
        <p:txBody>
          <a:bodyPr wrap="none">
            <a:spAutoFit/>
          </a:bodyPr>
          <a:lstStyle/>
          <a:p>
            <a:r>
              <a:rPr lang="zh-CN" altLang="zh-CN" sz="2400">
                <a:cs typeface="Times New Roman" panose="02020603050405020304" pitchFamily="18" charset="0"/>
              </a:rPr>
              <a:t>减小</a:t>
            </a:r>
            <a:endParaRPr lang="zh-CN" altLang="en-US"/>
          </a:p>
        </p:txBody>
      </p:sp>
      <p:sp>
        <p:nvSpPr>
          <p:cNvPr id="7" name="矩形 6"/>
          <p:cNvSpPr/>
          <p:nvPr/>
        </p:nvSpPr>
        <p:spPr>
          <a:xfrm>
            <a:off x="6590636" y="2451209"/>
            <a:ext cx="803425" cy="461665"/>
          </a:xfrm>
          <a:prstGeom prst="rect">
            <a:avLst/>
          </a:prstGeom>
        </p:spPr>
        <p:txBody>
          <a:bodyPr wrap="none">
            <a:spAutoFit/>
          </a:bodyPr>
          <a:lstStyle/>
          <a:p>
            <a:r>
              <a:rPr lang="zh-CN" altLang="zh-CN" sz="2400" dirty="0">
                <a:cs typeface="Times New Roman" panose="02020603050405020304" pitchFamily="18" charset="0"/>
              </a:rPr>
              <a:t>不变</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在导线材料与长度一定的情况下，导线的横截面积越大，导线电阻越小；导线电阻变小，可以减少输电线上电能的损失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将图中四根导线并联起来，增大了导线的横截面积，从而减小了输电导线的电阻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导体的电阻是导体的一种性质，反映了导体对电流阻碍作用的大小；电阻大小与导体的材料、长度、横截面积、温度有关，与导体中的电流、导体两端的电压大小无关，因此断电后导体的电阻不变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13.jpg" descr="id:2147498267;FounderCES"/>
          <p:cNvPicPr/>
          <p:nvPr/>
        </p:nvPicPr>
        <p:blipFill>
          <a:blip r:embed="rId2"/>
          <a:stretch>
            <a:fillRect/>
          </a:stretch>
        </p:blipFill>
        <p:spPr>
          <a:xfrm>
            <a:off x="4519602" y="3759512"/>
            <a:ext cx="3168352" cy="2259568"/>
          </a:xfrm>
          <a:prstGeom prst="rect">
            <a:avLst/>
          </a:prstGeom>
        </p:spPr>
      </p:pic>
      <p:sp>
        <p:nvSpPr>
          <p:cNvPr id="4" name="矩形 3"/>
          <p:cNvSpPr/>
          <p:nvPr/>
        </p:nvSpPr>
        <p:spPr>
          <a:xfrm>
            <a:off x="5318948" y="601908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5191</Words>
  <Application>Microsoft Office PowerPoint</Application>
  <PresentationFormat>自定义</PresentationFormat>
  <Paragraphs>406</Paragraphs>
  <Slides>36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36</vt:i4>
      </vt:variant>
    </vt:vector>
  </HeadingPairs>
  <TitlesOfParts>
    <vt:vector size="45"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472</cp:revision>
  <dcterms:created xsi:type="dcterms:W3CDTF">2020-11-06T05:24:00Z</dcterms:created>
  <dcterms:modified xsi:type="dcterms:W3CDTF">2025-09-17T07:50:24Z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86DD6EA16311411E81E7A1265A5B930C_12</vt:lpwstr>
  </property>
</Properties>
</file>